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83" r:id="rId2"/>
    <p:sldId id="271" r:id="rId3"/>
    <p:sldId id="272" r:id="rId4"/>
    <p:sldId id="273" r:id="rId5"/>
    <p:sldId id="274" r:id="rId6"/>
    <p:sldId id="275" r:id="rId7"/>
    <p:sldId id="293" r:id="rId8"/>
    <p:sldId id="279" r:id="rId9"/>
    <p:sldId id="280" r:id="rId10"/>
    <p:sldId id="281" r:id="rId11"/>
    <p:sldId id="294" r:id="rId12"/>
    <p:sldId id="295" r:id="rId13"/>
    <p:sldId id="285" r:id="rId14"/>
    <p:sldId id="286" r:id="rId15"/>
    <p:sldId id="288" r:id="rId16"/>
    <p:sldId id="289" r:id="rId17"/>
    <p:sldId id="290" r:id="rId18"/>
    <p:sldId id="291" r:id="rId19"/>
    <p:sldId id="292" r:id="rId20"/>
    <p:sldId id="287" r:id="rId21"/>
    <p:sldId id="296" r:id="rId22"/>
    <p:sldId id="297" r:id="rId23"/>
    <p:sldId id="29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5404" autoAdjust="0"/>
    <p:restoredTop sz="92459" autoAdjust="0"/>
  </p:normalViewPr>
  <p:slideViewPr>
    <p:cSldViewPr>
      <p:cViewPr varScale="1">
        <p:scale>
          <a:sx n="91" d="100"/>
          <a:sy n="91" d="100"/>
        </p:scale>
        <p:origin x="653" y="77"/>
      </p:cViewPr>
      <p:guideLst>
        <p:guide orient="horz" pos="2160"/>
        <p:guide pos="2880"/>
      </p:guideLst>
    </p:cSldViewPr>
  </p:slideViewPr>
  <p:outlineViewPr>
    <p:cViewPr>
      <p:scale>
        <a:sx n="33" d="100"/>
        <a:sy n="33" d="100"/>
      </p:scale>
      <p:origin x="156" y="3223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5ACF5F8-4750-4932-9B03-19801EAA4961}" type="datetimeFigureOut">
              <a:rPr lang="ar-IQ" smtClean="0"/>
              <a:pPr/>
              <a:t>05/04/1445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41C6EE2-D0D3-4054-9030-8FE6DB6CD534}"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C685B47-78E4-4373-B1DF-9EB435C6C0BA}" type="datetimeFigureOut">
              <a:rPr lang="ar-IQ" smtClean="0"/>
              <a:pPr/>
              <a:t>05/04/1445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CFFD888-029E-47BF-8A92-9D02A608B41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C685B47-78E4-4373-B1DF-9EB435C6C0BA}" type="datetimeFigureOut">
              <a:rPr lang="ar-IQ" smtClean="0"/>
              <a:pPr/>
              <a:t>05/04/1445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CFFD888-029E-47BF-8A92-9D02A608B41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C685B47-78E4-4373-B1DF-9EB435C6C0BA}" type="datetimeFigureOut">
              <a:rPr lang="ar-IQ" smtClean="0"/>
              <a:pPr/>
              <a:t>05/04/1445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CFFD888-029E-47BF-8A92-9D02A608B41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C685B47-78E4-4373-B1DF-9EB435C6C0BA}" type="datetimeFigureOut">
              <a:rPr lang="ar-IQ" smtClean="0"/>
              <a:pPr/>
              <a:t>05/04/1445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CFFD888-029E-47BF-8A92-9D02A608B41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C685B47-78E4-4373-B1DF-9EB435C6C0BA}" type="datetimeFigureOut">
              <a:rPr lang="ar-IQ" smtClean="0"/>
              <a:pPr/>
              <a:t>05/04/1445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CFFD888-029E-47BF-8A92-9D02A608B411}"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C685B47-78E4-4373-B1DF-9EB435C6C0BA}" type="datetimeFigureOut">
              <a:rPr lang="ar-IQ" smtClean="0"/>
              <a:pPr/>
              <a:t>05/04/1445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CFFD888-029E-47BF-8A92-9D02A608B41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C685B47-78E4-4373-B1DF-9EB435C6C0BA}" type="datetimeFigureOut">
              <a:rPr lang="ar-IQ" smtClean="0"/>
              <a:pPr/>
              <a:t>05/04/1445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CFFD888-029E-47BF-8A92-9D02A608B41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C685B47-78E4-4373-B1DF-9EB435C6C0BA}" type="datetimeFigureOut">
              <a:rPr lang="ar-IQ" smtClean="0"/>
              <a:pPr/>
              <a:t>05/04/1445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CFFD888-029E-47BF-8A92-9D02A608B41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C685B47-78E4-4373-B1DF-9EB435C6C0BA}" type="datetimeFigureOut">
              <a:rPr lang="ar-IQ" smtClean="0"/>
              <a:pPr/>
              <a:t>05/04/1445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CFFD888-029E-47BF-8A92-9D02A608B41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685B47-78E4-4373-B1DF-9EB435C6C0BA}" type="datetimeFigureOut">
              <a:rPr lang="ar-IQ" smtClean="0"/>
              <a:pPr/>
              <a:t>05/04/1445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CFFD888-029E-47BF-8A92-9D02A608B41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685B47-78E4-4373-B1DF-9EB435C6C0BA}" type="datetimeFigureOut">
              <a:rPr lang="ar-IQ" smtClean="0"/>
              <a:pPr/>
              <a:t>05/04/1445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CFFD888-029E-47BF-8A92-9D02A608B411}"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685B47-78E4-4373-B1DF-9EB435C6C0BA}" type="datetimeFigureOut">
              <a:rPr lang="ar-IQ" smtClean="0"/>
              <a:pPr/>
              <a:t>05/04/1445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CFFD888-029E-47BF-8A92-9D02A608B41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24744"/>
          </a:xfrm>
        </p:spPr>
        <p:txBody>
          <a:bodyPr/>
          <a:lstStyle/>
          <a:p>
            <a:r>
              <a:rPr lang="en-US" b="1" dirty="0" smtClean="0">
                <a:solidFill>
                  <a:srgbClr val="FF0000"/>
                </a:solidFill>
              </a:rPr>
              <a:t>Sites of diuretic drugs action</a:t>
            </a:r>
            <a:endParaRPr lang="ar-IQ" b="1" dirty="0">
              <a:solidFill>
                <a:srgbClr val="FF0000"/>
              </a:solidFill>
            </a:endParaRPr>
          </a:p>
        </p:txBody>
      </p:sp>
      <p:pic>
        <p:nvPicPr>
          <p:cNvPr id="4" name="عنصر نائب للمحتوى 3" descr="photo_2020-05-16_21-23-19.jpg"/>
          <p:cNvPicPr>
            <a:picLocks noGrp="1" noChangeAspect="1"/>
          </p:cNvPicPr>
          <p:nvPr>
            <p:ph idx="1"/>
          </p:nvPr>
        </p:nvPicPr>
        <p:blipFill>
          <a:blip r:embed="rId2" cstate="print"/>
          <a:stretch>
            <a:fillRect/>
          </a:stretch>
        </p:blipFill>
        <p:spPr>
          <a:xfrm>
            <a:off x="323529" y="1124744"/>
            <a:ext cx="8424936" cy="54006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417638"/>
          </a:xfrm>
        </p:spPr>
        <p:txBody>
          <a:bodyPr>
            <a:normAutofit/>
          </a:bodyPr>
          <a:lstStyle/>
          <a:p>
            <a:r>
              <a:rPr lang="en-US" b="1" dirty="0" smtClean="0">
                <a:solidFill>
                  <a:srgbClr val="FF0000"/>
                </a:solidFill>
              </a:rPr>
              <a:t>Side effects </a:t>
            </a:r>
            <a:endParaRPr lang="ar-IQ" dirty="0">
              <a:solidFill>
                <a:srgbClr val="FF0000"/>
              </a:solidFill>
            </a:endParaRPr>
          </a:p>
        </p:txBody>
      </p:sp>
      <p:sp>
        <p:nvSpPr>
          <p:cNvPr id="3" name="عنصر نائب للمحتوى 2"/>
          <p:cNvSpPr>
            <a:spLocks noGrp="1"/>
          </p:cNvSpPr>
          <p:nvPr>
            <p:ph idx="1"/>
          </p:nvPr>
        </p:nvSpPr>
        <p:spPr>
          <a:xfrm>
            <a:off x="0" y="1600200"/>
            <a:ext cx="9144000" cy="4925144"/>
          </a:xfrm>
        </p:spPr>
        <p:txBody>
          <a:bodyPr>
            <a:normAutofit/>
          </a:bodyPr>
          <a:lstStyle/>
          <a:p>
            <a:pPr algn="l" rtl="0">
              <a:buNone/>
            </a:pPr>
            <a:r>
              <a:rPr lang="en-US" b="1" dirty="0" smtClean="0"/>
              <a:t>1. </a:t>
            </a:r>
            <a:r>
              <a:rPr lang="en-US" b="1" dirty="0" err="1" smtClean="0"/>
              <a:t>Parasthesia</a:t>
            </a:r>
            <a:r>
              <a:rPr lang="en-US" b="1" dirty="0" smtClean="0"/>
              <a:t> and numbness in toes and fingers. </a:t>
            </a:r>
          </a:p>
          <a:p>
            <a:pPr algn="l" rtl="0">
              <a:buNone/>
            </a:pPr>
            <a:r>
              <a:rPr lang="en-US" b="1" dirty="0" smtClean="0"/>
              <a:t>2. Drowsiness </a:t>
            </a:r>
          </a:p>
          <a:p>
            <a:pPr algn="l" rtl="0">
              <a:buNone/>
            </a:pPr>
            <a:r>
              <a:rPr lang="en-US" b="1" dirty="0" smtClean="0"/>
              <a:t>3. Metabolic acidosis </a:t>
            </a:r>
          </a:p>
          <a:p>
            <a:pPr algn="l" rtl="0">
              <a:buNone/>
            </a:pPr>
            <a:r>
              <a:rPr lang="en-US" b="1" dirty="0" smtClean="0"/>
              <a:t>4. </a:t>
            </a:r>
            <a:r>
              <a:rPr lang="en-US" b="1" smtClean="0"/>
              <a:t>Ca++ </a:t>
            </a:r>
            <a:r>
              <a:rPr lang="en-US" b="1" dirty="0" smtClean="0"/>
              <a:t>renal stones, because </a:t>
            </a:r>
            <a:r>
              <a:rPr lang="en-US" b="1" smtClean="0"/>
              <a:t>Ca++ </a:t>
            </a:r>
            <a:r>
              <a:rPr lang="en-US" b="1" dirty="0" smtClean="0"/>
              <a:t>is insoluble in alkaline urine </a:t>
            </a:r>
          </a:p>
          <a:p>
            <a:pPr algn="l" rtl="0">
              <a:buNone/>
            </a:pPr>
            <a:r>
              <a:rPr lang="en-US" b="1" dirty="0" smtClean="0"/>
              <a:t>5. </a:t>
            </a:r>
            <a:r>
              <a:rPr lang="en-US" b="1" dirty="0" err="1" smtClean="0"/>
              <a:t>Hypokalaemia</a:t>
            </a:r>
            <a:endParaRPr lang="en-US" b="1" dirty="0" smtClean="0"/>
          </a:p>
          <a:p>
            <a:pPr algn="l" rtl="0">
              <a:buNone/>
            </a:pPr>
            <a:r>
              <a:rPr lang="en-US" b="1" dirty="0" err="1" smtClean="0">
                <a:solidFill>
                  <a:srgbClr val="FF0000"/>
                </a:solidFill>
              </a:rPr>
              <a:t>Dorzolamide</a:t>
            </a:r>
            <a:r>
              <a:rPr lang="en-US" b="1" dirty="0" smtClean="0">
                <a:solidFill>
                  <a:srgbClr val="FF0000"/>
                </a:solidFill>
              </a:rPr>
              <a:t>:</a:t>
            </a:r>
            <a:r>
              <a:rPr lang="en-US" b="1" dirty="0" smtClean="0"/>
              <a:t> topical (eye drops) CAI, used in chronic glaucoma has less systemic side effects. </a:t>
            </a:r>
            <a:endParaRPr lang="ar-IQ"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836712"/>
          </a:xfrm>
        </p:spPr>
        <p:txBody>
          <a:bodyPr>
            <a:normAutofit fontScale="90000"/>
          </a:bodyPr>
          <a:lstStyle/>
          <a:p>
            <a:r>
              <a:rPr lang="ar-IQ" dirty="0" smtClean="0"/>
              <a:t/>
            </a:r>
            <a:br>
              <a:rPr lang="ar-IQ" dirty="0" smtClean="0"/>
            </a:br>
            <a:r>
              <a:rPr lang="en-US" sz="4900" b="1" dirty="0" smtClean="0">
                <a:solidFill>
                  <a:srgbClr val="FF0000"/>
                </a:solidFill>
              </a:rPr>
              <a:t>5. Osmotic diuretics: </a:t>
            </a:r>
            <a:r>
              <a:rPr lang="en-US" sz="4900" b="1" dirty="0" err="1" smtClean="0">
                <a:solidFill>
                  <a:srgbClr val="FF0000"/>
                </a:solidFill>
              </a:rPr>
              <a:t>Mannitol</a:t>
            </a:r>
            <a:r>
              <a:rPr lang="en-US" sz="4900" b="1" dirty="0" smtClean="0">
                <a:solidFill>
                  <a:srgbClr val="FF0000"/>
                </a:solidFill>
              </a:rPr>
              <a:t> </a:t>
            </a:r>
            <a:r>
              <a:rPr lang="en-US" b="1" dirty="0" smtClean="0">
                <a:solidFill>
                  <a:srgbClr val="FF0000"/>
                </a:solidFill>
              </a:rPr>
              <a:t/>
            </a:r>
            <a:br>
              <a:rPr lang="en-US" b="1"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a:xfrm>
            <a:off x="0" y="764704"/>
            <a:ext cx="9144000" cy="6093296"/>
          </a:xfrm>
        </p:spPr>
        <p:txBody>
          <a:bodyPr>
            <a:noAutofit/>
          </a:bodyPr>
          <a:lstStyle/>
          <a:p>
            <a:pPr algn="l" rtl="0">
              <a:buNone/>
            </a:pPr>
            <a:r>
              <a:rPr lang="en-US" b="1" dirty="0" smtClean="0"/>
              <a:t>Low molecular weight that is filtered by the </a:t>
            </a:r>
            <a:r>
              <a:rPr lang="en-US" b="1" dirty="0" err="1" smtClean="0"/>
              <a:t>glomerulus</a:t>
            </a:r>
            <a:r>
              <a:rPr lang="en-US" b="1" dirty="0" smtClean="0"/>
              <a:t> but not reabsorbed by the renal tubule, thus increase the </a:t>
            </a:r>
            <a:r>
              <a:rPr lang="en-US" b="1" dirty="0" err="1" smtClean="0"/>
              <a:t>osmolarity</a:t>
            </a:r>
            <a:r>
              <a:rPr lang="en-US" b="1" dirty="0" smtClean="0"/>
              <a:t> of tubular fluid. They prevent passive </a:t>
            </a:r>
            <a:r>
              <a:rPr lang="en-US" b="1" dirty="0" err="1" smtClean="0"/>
              <a:t>reabsorption</a:t>
            </a:r>
            <a:r>
              <a:rPr lang="en-US" b="1" dirty="0" smtClean="0"/>
              <a:t> of water which causes an increase in urine volume. </a:t>
            </a:r>
          </a:p>
          <a:p>
            <a:pPr algn="l" rtl="0">
              <a:buNone/>
            </a:pPr>
            <a:r>
              <a:rPr lang="en-US" b="1" dirty="0" smtClean="0"/>
              <a:t>It is not absorbed orally and given IV. </a:t>
            </a:r>
          </a:p>
          <a:p>
            <a:pPr algn="l" rtl="0"/>
            <a:r>
              <a:rPr lang="en-US" b="1" dirty="0" smtClean="0"/>
              <a:t>The major location of action is the proximal convoluted tubule. </a:t>
            </a:r>
            <a:r>
              <a:rPr lang="en-US" b="1" dirty="0" err="1" smtClean="0"/>
              <a:t>Reabsorption</a:t>
            </a:r>
            <a:r>
              <a:rPr lang="en-US" b="1" dirty="0" smtClean="0"/>
              <a:t> of water is also reduced in the descending limb of the loop of </a:t>
            </a:r>
            <a:r>
              <a:rPr lang="en-US" b="1" dirty="0" err="1" smtClean="0"/>
              <a:t>Henle</a:t>
            </a:r>
            <a:r>
              <a:rPr lang="en-US" b="1" dirty="0" smtClean="0"/>
              <a:t> and the collecting tubule.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08720"/>
          </a:xfrm>
        </p:spPr>
        <p:txBody>
          <a:bodyPr/>
          <a:lstStyle/>
          <a:p>
            <a:r>
              <a:rPr lang="en-US" b="1" dirty="0" smtClean="0">
                <a:solidFill>
                  <a:srgbClr val="FF0000"/>
                </a:solidFill>
              </a:rPr>
              <a:t>Clinical uses</a:t>
            </a:r>
            <a:endParaRPr lang="ar-IQ" b="1" dirty="0">
              <a:solidFill>
                <a:srgbClr val="FF0000"/>
              </a:solidFill>
            </a:endParaRPr>
          </a:p>
        </p:txBody>
      </p:sp>
      <p:sp>
        <p:nvSpPr>
          <p:cNvPr id="3" name="عنصر نائب للمحتوى 2"/>
          <p:cNvSpPr>
            <a:spLocks noGrp="1"/>
          </p:cNvSpPr>
          <p:nvPr>
            <p:ph idx="1"/>
          </p:nvPr>
        </p:nvSpPr>
        <p:spPr>
          <a:xfrm>
            <a:off x="0" y="836712"/>
            <a:ext cx="9144000" cy="5760640"/>
          </a:xfrm>
        </p:spPr>
        <p:txBody>
          <a:bodyPr>
            <a:normAutofit fontScale="85000" lnSpcReduction="10000"/>
          </a:bodyPr>
          <a:lstStyle/>
          <a:p>
            <a:pPr algn="l" rtl="0">
              <a:buNone/>
            </a:pPr>
            <a:r>
              <a:rPr lang="en-US" sz="3600" b="1" dirty="0" smtClean="0"/>
              <a:t>Because they increase water rather than sodium excretion , osmotic diuretics are not useful for treating </a:t>
            </a:r>
            <a:r>
              <a:rPr lang="en-US" sz="3600" b="1" dirty="0" err="1" smtClean="0"/>
              <a:t>oedema</a:t>
            </a:r>
            <a:r>
              <a:rPr lang="en-US" sz="3600" b="1" dirty="0" smtClean="0"/>
              <a:t> and sodium retention. </a:t>
            </a:r>
            <a:endParaRPr lang="ar-IQ" sz="3600" b="1" dirty="0" smtClean="0"/>
          </a:p>
          <a:p>
            <a:pPr algn="l" rtl="0">
              <a:buNone/>
            </a:pPr>
            <a:r>
              <a:rPr lang="en-US" sz="3600" b="1" dirty="0" smtClean="0"/>
              <a:t>1- For rapid reduction of intracranial pressure </a:t>
            </a:r>
          </a:p>
          <a:p>
            <a:pPr algn="l" rtl="0">
              <a:buNone/>
            </a:pPr>
            <a:r>
              <a:rPr lang="en-US" sz="3600" b="1" dirty="0" smtClean="0"/>
              <a:t>2- To maintain urine flow in acute renal failure </a:t>
            </a:r>
          </a:p>
          <a:p>
            <a:pPr algn="l" rtl="0">
              <a:buNone/>
            </a:pPr>
            <a:endParaRPr lang="en-US" sz="3600" b="1" dirty="0" smtClean="0"/>
          </a:p>
          <a:p>
            <a:pPr algn="l" rtl="0">
              <a:buNone/>
            </a:pPr>
            <a:r>
              <a:rPr lang="en-US" sz="3600" b="1" dirty="0" smtClean="0"/>
              <a:t>Side effects: dehydration, expansion of extracellular fluid</a:t>
            </a:r>
          </a:p>
          <a:p>
            <a:pPr algn="l" rtl="0">
              <a:buNone/>
            </a:pPr>
            <a:r>
              <a:rPr lang="en-US" sz="3600" b="1" dirty="0" smtClean="0">
                <a:solidFill>
                  <a:srgbClr val="FF0000"/>
                </a:solidFill>
              </a:rPr>
              <a:t>Contraindications:</a:t>
            </a:r>
            <a:r>
              <a:rPr lang="en-US" sz="3600" b="1" dirty="0" smtClean="0"/>
              <a:t> congestive heart failure, pulmonary </a:t>
            </a:r>
            <a:r>
              <a:rPr lang="en-US" sz="3600" b="1" dirty="0" err="1" smtClean="0"/>
              <a:t>oedema</a:t>
            </a:r>
            <a:r>
              <a:rPr lang="en-US" sz="3600" b="1" dirty="0" smtClean="0"/>
              <a:t> because it increases extra cellular fluid volume by encouraging water movement from inside cells to the extracellular fluid. </a:t>
            </a:r>
            <a:endParaRPr lang="ar-IQ"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MCQ</a:t>
            </a:r>
            <a:endParaRPr lang="ar-IQ" dirty="0"/>
          </a:p>
        </p:txBody>
      </p:sp>
      <p:sp>
        <p:nvSpPr>
          <p:cNvPr id="3" name="عنصر نائب للمحتوى 2"/>
          <p:cNvSpPr>
            <a:spLocks noGrp="1"/>
          </p:cNvSpPr>
          <p:nvPr>
            <p:ph idx="1"/>
          </p:nvPr>
        </p:nvSpPr>
        <p:spPr>
          <a:xfrm>
            <a:off x="457200" y="1600200"/>
            <a:ext cx="8229600" cy="5257800"/>
          </a:xfrm>
        </p:spPr>
        <p:txBody>
          <a:bodyPr>
            <a:normAutofit lnSpcReduction="10000"/>
          </a:bodyPr>
          <a:lstStyle/>
          <a:p>
            <a:pPr algn="l" rtl="0">
              <a:buNone/>
            </a:pPr>
            <a:r>
              <a:rPr lang="en-US" sz="3600" b="1" dirty="0" smtClean="0"/>
              <a:t>A 55 year old male with hypertension and </a:t>
            </a:r>
            <a:r>
              <a:rPr lang="en-US" sz="3600" b="1" dirty="0" err="1" smtClean="0"/>
              <a:t>calcemic</a:t>
            </a:r>
            <a:r>
              <a:rPr lang="en-US" sz="3600" b="1" dirty="0" smtClean="0"/>
              <a:t> stones. Which diuretic is the best?</a:t>
            </a:r>
          </a:p>
          <a:p>
            <a:pPr marL="742950" indent="-742950" algn="l" rtl="0">
              <a:buFont typeface="+mj-lt"/>
              <a:buAutoNum type="alphaUcPeriod"/>
            </a:pPr>
            <a:r>
              <a:rPr lang="en-US" sz="3600" b="1" dirty="0" err="1" smtClean="0"/>
              <a:t>Furosemide</a:t>
            </a:r>
            <a:r>
              <a:rPr lang="en-US" sz="3600" b="1" dirty="0" smtClean="0"/>
              <a:t> </a:t>
            </a:r>
          </a:p>
          <a:p>
            <a:pPr marL="742950" indent="-742950" algn="l" rtl="0">
              <a:buFont typeface="+mj-lt"/>
              <a:buAutoNum type="alphaUcPeriod"/>
            </a:pPr>
            <a:r>
              <a:rPr lang="en-US" sz="3600" b="1" dirty="0" smtClean="0"/>
              <a:t>Hydrochlorothiazide </a:t>
            </a:r>
          </a:p>
          <a:p>
            <a:pPr marL="742950" indent="-742950" algn="l" rtl="0">
              <a:buFont typeface="+mj-lt"/>
              <a:buAutoNum type="alphaUcPeriod"/>
            </a:pPr>
            <a:r>
              <a:rPr lang="en-US" sz="3600" b="1" dirty="0" err="1" smtClean="0"/>
              <a:t>Spironolactone</a:t>
            </a:r>
            <a:r>
              <a:rPr lang="en-US" sz="3600" b="1" dirty="0" smtClean="0"/>
              <a:t> </a:t>
            </a:r>
          </a:p>
          <a:p>
            <a:pPr marL="742950" indent="-742950" algn="l" rtl="0">
              <a:buFont typeface="+mj-lt"/>
              <a:buAutoNum type="alphaUcPeriod"/>
            </a:pPr>
            <a:r>
              <a:rPr lang="en-US" sz="3600" b="1" dirty="0" err="1" smtClean="0"/>
              <a:t>Triamterene</a:t>
            </a:r>
            <a:r>
              <a:rPr lang="en-US" sz="3600" b="1" dirty="0" smtClean="0"/>
              <a:t> </a:t>
            </a:r>
          </a:p>
          <a:p>
            <a:pPr marL="742950" indent="-742950" algn="l" rtl="0">
              <a:buFont typeface="+mj-lt"/>
              <a:buAutoNum type="alphaUcPeriod"/>
            </a:pPr>
            <a:r>
              <a:rPr lang="en-US" sz="3600" b="1" dirty="0" err="1" smtClean="0"/>
              <a:t>Bumetanide</a:t>
            </a:r>
            <a:endParaRPr lang="en-US" sz="3600" b="1" dirty="0" smtClean="0"/>
          </a:p>
          <a:p>
            <a:pPr marL="742950" indent="-742950" algn="l" rtl="0">
              <a:buNone/>
            </a:pPr>
            <a:r>
              <a:rPr lang="en-US" sz="3600" b="1" u="sng" dirty="0" smtClean="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MCQ</a:t>
            </a:r>
            <a:endParaRPr lang="ar-IQ" dirty="0"/>
          </a:p>
        </p:txBody>
      </p:sp>
      <p:sp>
        <p:nvSpPr>
          <p:cNvPr id="3" name="عنصر نائب للمحتوى 2"/>
          <p:cNvSpPr>
            <a:spLocks noGrp="1"/>
          </p:cNvSpPr>
          <p:nvPr>
            <p:ph idx="1"/>
          </p:nvPr>
        </p:nvSpPr>
        <p:spPr>
          <a:xfrm>
            <a:off x="457200" y="1484784"/>
            <a:ext cx="8229600" cy="4896544"/>
          </a:xfrm>
        </p:spPr>
        <p:txBody>
          <a:bodyPr>
            <a:normAutofit lnSpcReduction="10000"/>
          </a:bodyPr>
          <a:lstStyle/>
          <a:p>
            <a:pPr algn="l" rtl="0">
              <a:buNone/>
            </a:pPr>
            <a:r>
              <a:rPr lang="en-US" sz="3600" b="1" dirty="0" smtClean="0"/>
              <a:t>A 70 year old woman with hypertension treatment. She developed a gout attack. Which drug is most likely cause?</a:t>
            </a:r>
          </a:p>
          <a:p>
            <a:pPr marL="742950" indent="-742950" algn="l" rtl="0">
              <a:buAutoNum type="alphaUcPeriod"/>
            </a:pPr>
            <a:r>
              <a:rPr lang="en-US" sz="3600" b="1" dirty="0" err="1" smtClean="0"/>
              <a:t>Amlodipine</a:t>
            </a:r>
            <a:r>
              <a:rPr lang="en-US" sz="3600" b="1" dirty="0" smtClean="0"/>
              <a:t> </a:t>
            </a:r>
          </a:p>
          <a:p>
            <a:pPr marL="742950" indent="-742950" algn="l" rtl="0">
              <a:buAutoNum type="alphaUcPeriod"/>
            </a:pPr>
            <a:r>
              <a:rPr lang="en-US" sz="3600" b="1" dirty="0" err="1" smtClean="0"/>
              <a:t>Acetazolamide</a:t>
            </a:r>
            <a:r>
              <a:rPr lang="en-US" sz="3600" b="1" dirty="0" smtClean="0"/>
              <a:t> </a:t>
            </a:r>
          </a:p>
          <a:p>
            <a:pPr marL="742950" indent="-742950" algn="l" rtl="0">
              <a:buAutoNum type="alphaUcPeriod"/>
            </a:pPr>
            <a:r>
              <a:rPr lang="en-US" sz="3600" b="1" dirty="0" err="1" smtClean="0"/>
              <a:t>Chlorthalidone</a:t>
            </a:r>
            <a:r>
              <a:rPr lang="en-US" sz="3600" b="1" dirty="0" smtClean="0"/>
              <a:t> </a:t>
            </a:r>
          </a:p>
          <a:p>
            <a:pPr marL="742950" indent="-742950" algn="l" rtl="0">
              <a:buAutoNum type="alphaUcPeriod"/>
            </a:pPr>
            <a:r>
              <a:rPr lang="en-US" sz="3600" b="1" dirty="0" err="1" smtClean="0"/>
              <a:t>Lisinopril</a:t>
            </a:r>
            <a:r>
              <a:rPr lang="en-US" sz="3600" b="1" dirty="0" smtClean="0"/>
              <a:t> </a:t>
            </a:r>
          </a:p>
          <a:p>
            <a:pPr marL="742950" indent="-742950" algn="l" rtl="0">
              <a:buNone/>
            </a:pPr>
            <a:r>
              <a:rPr lang="en-US" sz="3600" b="1" u="sng" dirty="0" smtClean="0">
                <a:solidFill>
                  <a:srgbClr val="FF0000"/>
                </a:solidFill>
              </a:rPr>
              <a:t>C</a:t>
            </a:r>
            <a:endParaRPr lang="ar-IQ" sz="3600" b="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MCQ</a:t>
            </a:r>
            <a:endParaRPr lang="ar-IQ" dirty="0"/>
          </a:p>
        </p:txBody>
      </p:sp>
      <p:sp>
        <p:nvSpPr>
          <p:cNvPr id="3" name="عنصر نائب للمحتوى 2"/>
          <p:cNvSpPr>
            <a:spLocks noGrp="1"/>
          </p:cNvSpPr>
          <p:nvPr>
            <p:ph idx="1"/>
          </p:nvPr>
        </p:nvSpPr>
        <p:spPr/>
        <p:txBody>
          <a:bodyPr>
            <a:normAutofit fontScale="92500" lnSpcReduction="10000"/>
          </a:bodyPr>
          <a:lstStyle/>
          <a:p>
            <a:pPr algn="l">
              <a:buNone/>
            </a:pPr>
            <a:r>
              <a:rPr lang="en-US" sz="3600" b="1" dirty="0" smtClean="0"/>
              <a:t>An elderly patient had heart disease presented with acute pulmonary edema. Which drug is indicated?</a:t>
            </a:r>
          </a:p>
          <a:p>
            <a:pPr marL="742950" indent="-742950" algn="l" rtl="0">
              <a:buFont typeface="+mj-lt"/>
              <a:buAutoNum type="alphaUcPeriod"/>
            </a:pPr>
            <a:r>
              <a:rPr lang="en-US" sz="3600" b="1" dirty="0" err="1" smtClean="0"/>
              <a:t>Acetazolamide</a:t>
            </a:r>
            <a:r>
              <a:rPr lang="en-US" sz="3600" b="1" dirty="0" smtClean="0"/>
              <a:t> </a:t>
            </a:r>
          </a:p>
          <a:p>
            <a:pPr marL="742950" indent="-742950" algn="l" rtl="0">
              <a:buFont typeface="+mj-lt"/>
              <a:buAutoNum type="alphaUcPeriod"/>
            </a:pPr>
            <a:r>
              <a:rPr lang="en-US" sz="3600" b="1" dirty="0" err="1" smtClean="0"/>
              <a:t>Chlothaldone</a:t>
            </a:r>
            <a:r>
              <a:rPr lang="en-US" sz="3600" b="1" dirty="0" smtClean="0"/>
              <a:t> </a:t>
            </a:r>
          </a:p>
          <a:p>
            <a:pPr marL="742950" indent="-742950" algn="l" rtl="0">
              <a:buFont typeface="+mj-lt"/>
              <a:buAutoNum type="alphaUcPeriod"/>
            </a:pPr>
            <a:r>
              <a:rPr lang="en-US" sz="3600" b="1" dirty="0" err="1" smtClean="0"/>
              <a:t>Furosemide</a:t>
            </a:r>
            <a:r>
              <a:rPr lang="en-US" sz="3600" b="1" dirty="0" smtClean="0"/>
              <a:t> </a:t>
            </a:r>
          </a:p>
          <a:p>
            <a:pPr marL="742950" indent="-742950" algn="l" rtl="0">
              <a:buFont typeface="+mj-lt"/>
              <a:buAutoNum type="alphaUcPeriod"/>
            </a:pPr>
            <a:r>
              <a:rPr lang="en-US" sz="3600" b="1" dirty="0" err="1" smtClean="0"/>
              <a:t>Spironolactone</a:t>
            </a:r>
            <a:endParaRPr lang="en-US" sz="3600" b="1" dirty="0" smtClean="0"/>
          </a:p>
          <a:p>
            <a:pPr marL="742950" indent="-742950" algn="l" rtl="0">
              <a:buNone/>
            </a:pPr>
            <a:r>
              <a:rPr lang="en-US" sz="3600" b="1" u="sng" dirty="0" smtClean="0">
                <a:solidFill>
                  <a:srgbClr val="FF0000"/>
                </a:solidFill>
              </a:rPr>
              <a:t>C</a:t>
            </a:r>
            <a:r>
              <a:rPr lang="en-US" sz="3600" b="1" dirty="0" smtClean="0">
                <a:solidFill>
                  <a:srgbClr val="FF0000"/>
                </a:solidFill>
              </a:rPr>
              <a:t> </a:t>
            </a:r>
            <a:endParaRPr lang="ar-IQ" sz="3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MCQ</a:t>
            </a:r>
            <a:endParaRPr lang="ar-IQ" dirty="0"/>
          </a:p>
        </p:txBody>
      </p:sp>
      <p:sp>
        <p:nvSpPr>
          <p:cNvPr id="3" name="عنصر نائب للمحتوى 2"/>
          <p:cNvSpPr>
            <a:spLocks noGrp="1"/>
          </p:cNvSpPr>
          <p:nvPr>
            <p:ph idx="1"/>
          </p:nvPr>
        </p:nvSpPr>
        <p:spPr/>
        <p:txBody>
          <a:bodyPr>
            <a:normAutofit/>
          </a:bodyPr>
          <a:lstStyle/>
          <a:p>
            <a:pPr algn="l" rtl="0">
              <a:buNone/>
            </a:pPr>
            <a:r>
              <a:rPr lang="en-US" sz="3600" b="1" dirty="0" smtClean="0"/>
              <a:t>Which is contraindicated in a patient with </a:t>
            </a:r>
            <a:r>
              <a:rPr lang="en-US" sz="3600" b="1" dirty="0" err="1" smtClean="0"/>
              <a:t>hyperkalemia</a:t>
            </a:r>
            <a:r>
              <a:rPr lang="en-US" sz="3600" b="1" dirty="0" smtClean="0"/>
              <a:t>?</a:t>
            </a:r>
          </a:p>
          <a:p>
            <a:pPr marL="514350" indent="-514350" algn="l" rtl="0">
              <a:buFont typeface="+mj-lt"/>
              <a:buAutoNum type="alphaUcPeriod"/>
            </a:pPr>
            <a:r>
              <a:rPr lang="en-US" sz="3600" b="1" dirty="0" err="1" smtClean="0"/>
              <a:t>Acetazolamide</a:t>
            </a:r>
            <a:endParaRPr lang="en-US" sz="3600" b="1" dirty="0" smtClean="0"/>
          </a:p>
          <a:p>
            <a:pPr marL="514350" indent="-514350" algn="l" rtl="0">
              <a:buFont typeface="+mj-lt"/>
              <a:buAutoNum type="alphaUcPeriod"/>
            </a:pPr>
            <a:r>
              <a:rPr lang="en-US" sz="3600" b="1" dirty="0" err="1" smtClean="0"/>
              <a:t>Chlrorothiazde</a:t>
            </a:r>
            <a:endParaRPr lang="en-US" sz="3600" b="1" dirty="0" smtClean="0"/>
          </a:p>
          <a:p>
            <a:pPr marL="514350" indent="-514350" algn="l" rtl="0">
              <a:buFont typeface="+mj-lt"/>
              <a:buAutoNum type="alphaUcPeriod"/>
            </a:pPr>
            <a:r>
              <a:rPr lang="en-US" sz="3600" b="1" dirty="0" err="1" smtClean="0"/>
              <a:t>Bumetanide</a:t>
            </a:r>
            <a:endParaRPr lang="en-US" sz="3600" b="1" dirty="0" smtClean="0"/>
          </a:p>
          <a:p>
            <a:pPr marL="514350" indent="-514350" algn="l" rtl="0">
              <a:buFont typeface="+mj-lt"/>
              <a:buAutoNum type="alphaUcPeriod"/>
            </a:pPr>
            <a:r>
              <a:rPr lang="en-US" sz="3600" b="1" dirty="0" smtClean="0"/>
              <a:t>Eplerenone</a:t>
            </a:r>
          </a:p>
          <a:p>
            <a:pPr marL="514350" indent="-514350" algn="l" rtl="0">
              <a:buNone/>
            </a:pPr>
            <a:r>
              <a:rPr lang="en-US" sz="3600" b="1" u="sng" dirty="0" smtClean="0">
                <a:solidFill>
                  <a:srgbClr val="FF0000"/>
                </a:solidFill>
              </a:rPr>
              <a:t>D</a:t>
            </a:r>
            <a:endParaRPr lang="ar-IQ" sz="3600" b="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MCQ</a:t>
            </a:r>
            <a:endParaRPr lang="ar-IQ" dirty="0"/>
          </a:p>
        </p:txBody>
      </p:sp>
      <p:sp>
        <p:nvSpPr>
          <p:cNvPr id="3" name="عنصر نائب للمحتوى 2"/>
          <p:cNvSpPr>
            <a:spLocks noGrp="1"/>
          </p:cNvSpPr>
          <p:nvPr>
            <p:ph idx="1"/>
          </p:nvPr>
        </p:nvSpPr>
        <p:spPr>
          <a:xfrm>
            <a:off x="457200" y="1268760"/>
            <a:ext cx="8229600" cy="5184576"/>
          </a:xfrm>
        </p:spPr>
        <p:txBody>
          <a:bodyPr>
            <a:normAutofit fontScale="92500" lnSpcReduction="10000"/>
          </a:bodyPr>
          <a:lstStyle/>
          <a:p>
            <a:pPr algn="l" rtl="0">
              <a:buNone/>
            </a:pPr>
            <a:r>
              <a:rPr lang="en-US" sz="3600" b="1" dirty="0" smtClean="0"/>
              <a:t>A male patient is placed on a new medication and notes that his breast enlarged and tender. Which drug is the most likely cause?</a:t>
            </a:r>
          </a:p>
          <a:p>
            <a:pPr marL="742950" indent="-742950" algn="l" rtl="0">
              <a:buFont typeface="+mj-lt"/>
              <a:buAutoNum type="alphaUcPeriod"/>
            </a:pPr>
            <a:r>
              <a:rPr lang="en-US" sz="3600" b="1" dirty="0" err="1" smtClean="0"/>
              <a:t>Furosemide</a:t>
            </a:r>
            <a:endParaRPr lang="en-US" sz="3600" b="1" dirty="0" smtClean="0"/>
          </a:p>
          <a:p>
            <a:pPr marL="742950" indent="-742950" algn="l" rtl="0">
              <a:buFont typeface="+mj-lt"/>
              <a:buAutoNum type="alphaUcPeriod"/>
            </a:pPr>
            <a:r>
              <a:rPr lang="en-US" sz="3600" b="1" dirty="0" smtClean="0"/>
              <a:t>Hydrochlorothiazide</a:t>
            </a:r>
          </a:p>
          <a:p>
            <a:pPr marL="742950" indent="-742950" algn="l" rtl="0">
              <a:buFont typeface="+mj-lt"/>
              <a:buAutoNum type="alphaUcPeriod"/>
            </a:pPr>
            <a:r>
              <a:rPr lang="en-US" sz="3600" b="1" dirty="0" err="1" smtClean="0"/>
              <a:t>Spironolactone</a:t>
            </a:r>
            <a:endParaRPr lang="en-US" sz="3600" b="1" dirty="0" smtClean="0"/>
          </a:p>
          <a:p>
            <a:pPr marL="742950" indent="-742950" algn="l" rtl="0">
              <a:buFont typeface="+mj-lt"/>
              <a:buAutoNum type="alphaUcPeriod"/>
            </a:pPr>
            <a:r>
              <a:rPr lang="en-US" sz="3600" b="1" dirty="0" smtClean="0"/>
              <a:t>Triamterene </a:t>
            </a:r>
          </a:p>
          <a:p>
            <a:pPr marL="742950" indent="-742950" algn="l" rtl="0">
              <a:buFont typeface="+mj-lt"/>
              <a:buAutoNum type="alphaUcPeriod"/>
            </a:pPr>
            <a:r>
              <a:rPr lang="en-US" sz="3600" b="1" dirty="0"/>
              <a:t>Eplerenone</a:t>
            </a:r>
            <a:endParaRPr lang="en-US" sz="3600" b="1" dirty="0" smtClean="0"/>
          </a:p>
          <a:p>
            <a:pPr marL="742950" indent="-742950" algn="l" rtl="0">
              <a:buNone/>
            </a:pPr>
            <a:r>
              <a:rPr lang="en-US" sz="3600" b="1" u="sng" dirty="0" smtClean="0">
                <a:solidFill>
                  <a:srgbClr val="FF0000"/>
                </a:solidFill>
              </a:rPr>
              <a:t>C</a:t>
            </a:r>
            <a:endParaRPr lang="ar-IQ" sz="3600" b="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MCQ</a:t>
            </a:r>
            <a:endParaRPr lang="ar-IQ" dirty="0"/>
          </a:p>
        </p:txBody>
      </p:sp>
      <p:sp>
        <p:nvSpPr>
          <p:cNvPr id="3" name="عنصر نائب للمحتوى 2"/>
          <p:cNvSpPr>
            <a:spLocks noGrp="1"/>
          </p:cNvSpPr>
          <p:nvPr>
            <p:ph idx="1"/>
          </p:nvPr>
        </p:nvSpPr>
        <p:spPr/>
        <p:txBody>
          <a:bodyPr>
            <a:normAutofit/>
          </a:bodyPr>
          <a:lstStyle/>
          <a:p>
            <a:pPr algn="l" rtl="0">
              <a:buNone/>
            </a:pPr>
            <a:r>
              <a:rPr lang="en-US" sz="3600" b="1" dirty="0" smtClean="0"/>
              <a:t>Which diuretic has been shown to improve resistant hypertension ?</a:t>
            </a:r>
          </a:p>
          <a:p>
            <a:pPr marL="742950" indent="-742950" algn="l" rtl="0">
              <a:buFont typeface="+mj-lt"/>
              <a:buAutoNum type="alphaUcPeriod"/>
            </a:pPr>
            <a:r>
              <a:rPr lang="en-US" sz="3600" b="1" dirty="0" smtClean="0"/>
              <a:t>Hydrochlorothiazide</a:t>
            </a:r>
          </a:p>
          <a:p>
            <a:pPr marL="742950" indent="-742950" algn="l" rtl="0">
              <a:buFont typeface="+mj-lt"/>
              <a:buAutoNum type="alphaUcPeriod"/>
            </a:pPr>
            <a:r>
              <a:rPr lang="en-US" sz="3600" b="1" dirty="0" err="1" smtClean="0"/>
              <a:t>Furosemide</a:t>
            </a:r>
            <a:endParaRPr lang="en-US" sz="3600" b="1" dirty="0" smtClean="0"/>
          </a:p>
          <a:p>
            <a:pPr marL="742950" indent="-742950" algn="l" rtl="0">
              <a:buFont typeface="+mj-lt"/>
              <a:buAutoNum type="alphaUcPeriod"/>
            </a:pPr>
            <a:r>
              <a:rPr lang="en-US" sz="3600" b="1" dirty="0" err="1" smtClean="0"/>
              <a:t>Mannitol</a:t>
            </a:r>
            <a:endParaRPr lang="en-US" sz="3600" b="1" dirty="0" smtClean="0"/>
          </a:p>
          <a:p>
            <a:pPr marL="742950" indent="-742950" algn="l" rtl="0">
              <a:buFont typeface="+mj-lt"/>
              <a:buAutoNum type="alphaUcPeriod"/>
            </a:pPr>
            <a:r>
              <a:rPr lang="en-US" sz="3600" b="1" dirty="0" err="1" smtClean="0"/>
              <a:t>Spironolactone</a:t>
            </a:r>
            <a:endParaRPr lang="en-US" sz="3600" b="1" dirty="0" smtClean="0"/>
          </a:p>
          <a:p>
            <a:pPr marL="742950" indent="-742950" algn="l" rtl="0">
              <a:buNone/>
            </a:pPr>
            <a:r>
              <a:rPr lang="en-US" sz="3600" b="1" u="sng" dirty="0" smtClean="0">
                <a:solidFill>
                  <a:srgbClr val="FF0000"/>
                </a:solidFill>
              </a:rPr>
              <a:t>D</a:t>
            </a:r>
            <a:endParaRPr lang="ar-IQ" sz="3600" b="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MCQ</a:t>
            </a:r>
            <a:endParaRPr lang="ar-IQ" dirty="0"/>
          </a:p>
        </p:txBody>
      </p:sp>
      <p:sp>
        <p:nvSpPr>
          <p:cNvPr id="3" name="عنصر نائب للمحتوى 2"/>
          <p:cNvSpPr>
            <a:spLocks noGrp="1"/>
          </p:cNvSpPr>
          <p:nvPr>
            <p:ph idx="1"/>
          </p:nvPr>
        </p:nvSpPr>
        <p:spPr>
          <a:xfrm>
            <a:off x="457200" y="1600200"/>
            <a:ext cx="8229600" cy="4853136"/>
          </a:xfrm>
        </p:spPr>
        <p:txBody>
          <a:bodyPr>
            <a:normAutofit lnSpcReduction="10000"/>
          </a:bodyPr>
          <a:lstStyle/>
          <a:p>
            <a:pPr algn="l" rtl="0">
              <a:buNone/>
            </a:pPr>
            <a:r>
              <a:rPr lang="en-US" sz="3600" b="1" dirty="0" smtClean="0"/>
              <a:t>A 50 year old male in the intensive care unit has a metabolic alkalosis. Which therapy is indicated?</a:t>
            </a:r>
          </a:p>
          <a:p>
            <a:pPr marL="742950" indent="-742950" algn="l" rtl="0">
              <a:buFont typeface="+mj-lt"/>
              <a:buAutoNum type="alphaUcPeriod"/>
            </a:pPr>
            <a:r>
              <a:rPr lang="en-US" sz="3600" b="1" dirty="0" err="1" smtClean="0"/>
              <a:t>Amiloride</a:t>
            </a:r>
            <a:endParaRPr lang="en-US" sz="3600" b="1" dirty="0" smtClean="0"/>
          </a:p>
          <a:p>
            <a:pPr marL="742950" indent="-742950" algn="l" rtl="0">
              <a:buFont typeface="+mj-lt"/>
              <a:buAutoNum type="alphaUcPeriod"/>
            </a:pPr>
            <a:r>
              <a:rPr lang="en-US" sz="3600" b="1" dirty="0" smtClean="0"/>
              <a:t>Hydrochlorothiazide</a:t>
            </a:r>
          </a:p>
          <a:p>
            <a:pPr marL="742950" indent="-742950" algn="l" rtl="0">
              <a:buFont typeface="+mj-lt"/>
              <a:buAutoNum type="alphaUcPeriod"/>
            </a:pPr>
            <a:r>
              <a:rPr lang="en-US" sz="3600" b="1" dirty="0" err="1" smtClean="0"/>
              <a:t>Mannitol</a:t>
            </a:r>
            <a:endParaRPr lang="en-US" sz="3600" b="1" dirty="0" smtClean="0"/>
          </a:p>
          <a:p>
            <a:pPr marL="742950" indent="-742950" algn="l" rtl="0">
              <a:buFont typeface="+mj-lt"/>
              <a:buAutoNum type="alphaUcPeriod"/>
            </a:pPr>
            <a:r>
              <a:rPr lang="en-US" sz="3600" b="1" dirty="0" err="1" smtClean="0"/>
              <a:t>Acetazolamide</a:t>
            </a:r>
            <a:endParaRPr lang="en-US" sz="3600" b="1" dirty="0" smtClean="0"/>
          </a:p>
          <a:p>
            <a:pPr marL="742950" indent="-742950" algn="l" rtl="0">
              <a:buNone/>
            </a:pPr>
            <a:r>
              <a:rPr lang="en-US" sz="3600" b="1" u="sng" dirty="0" smtClean="0">
                <a:solidFill>
                  <a:srgbClr val="FF0000"/>
                </a:solidFill>
              </a:rPr>
              <a:t>D</a:t>
            </a:r>
            <a:endParaRPr lang="ar-IQ" sz="3600" b="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417638"/>
          </a:xfrm>
        </p:spPr>
        <p:txBody>
          <a:bodyPr>
            <a:normAutofit fontScale="90000"/>
          </a:bodyPr>
          <a:lstStyle/>
          <a:p>
            <a:r>
              <a:rPr lang="ar-IQ" dirty="0" smtClean="0"/>
              <a:t/>
            </a:r>
            <a:br>
              <a:rPr lang="ar-IQ" dirty="0" smtClean="0"/>
            </a:br>
            <a:r>
              <a:rPr lang="en-US" b="1" dirty="0" smtClean="0">
                <a:solidFill>
                  <a:srgbClr val="FF0000"/>
                </a:solidFill>
              </a:rPr>
              <a:t>3. Potassium-sparing diuretics</a:t>
            </a:r>
            <a:r>
              <a:rPr lang="en-US" b="1" dirty="0" smtClean="0"/>
              <a:t> </a:t>
            </a:r>
            <a:br>
              <a:rPr lang="en-US" b="1" dirty="0" smtClean="0"/>
            </a:br>
            <a:endParaRPr lang="ar-IQ" dirty="0"/>
          </a:p>
        </p:txBody>
      </p:sp>
      <p:sp>
        <p:nvSpPr>
          <p:cNvPr id="3" name="عنصر نائب للمحتوى 2"/>
          <p:cNvSpPr>
            <a:spLocks noGrp="1"/>
          </p:cNvSpPr>
          <p:nvPr>
            <p:ph idx="1"/>
          </p:nvPr>
        </p:nvSpPr>
        <p:spPr>
          <a:xfrm>
            <a:off x="0" y="1340768"/>
            <a:ext cx="9144000" cy="5517232"/>
          </a:xfrm>
        </p:spPr>
        <p:txBody>
          <a:bodyPr>
            <a:normAutofit/>
          </a:bodyPr>
          <a:lstStyle/>
          <a:p>
            <a:pPr algn="l" rtl="0">
              <a:buNone/>
            </a:pPr>
            <a:r>
              <a:rPr lang="en-US" sz="3600" b="1" dirty="0" smtClean="0">
                <a:solidFill>
                  <a:srgbClr val="FF0000"/>
                </a:solidFill>
              </a:rPr>
              <a:t>Efficacy:</a:t>
            </a:r>
            <a:r>
              <a:rPr lang="en-US" b="1" dirty="0" smtClean="0"/>
              <a:t> is low; 5% of filtered sodium to be excreted, so they are usually given with other more efficacious diuretics. It is a mild diuretic because majority of Na+ has already been reabsorbed proximal to its site of action. </a:t>
            </a:r>
          </a:p>
          <a:p>
            <a:pPr marL="514350" indent="-514350" algn="l" rtl="0">
              <a:buNone/>
            </a:pPr>
            <a:r>
              <a:rPr lang="en-US" sz="3600" b="1" dirty="0" err="1" smtClean="0">
                <a:solidFill>
                  <a:srgbClr val="FF0000"/>
                </a:solidFill>
              </a:rPr>
              <a:t>Spironolactone</a:t>
            </a:r>
            <a:r>
              <a:rPr lang="en-US" sz="3600" b="1" dirty="0" smtClean="0">
                <a:solidFill>
                  <a:srgbClr val="FF0000"/>
                </a:solidFill>
              </a:rPr>
              <a:t>: </a:t>
            </a:r>
          </a:p>
          <a:p>
            <a:pPr marL="514350" indent="-514350" algn="l" rtl="0">
              <a:buNone/>
            </a:pPr>
            <a:r>
              <a:rPr lang="en-US" b="1" dirty="0" smtClean="0"/>
              <a:t>Is structurally similar to </a:t>
            </a:r>
            <a:r>
              <a:rPr lang="en-US" b="1" dirty="0" err="1" smtClean="0"/>
              <a:t>aldosterone</a:t>
            </a:r>
            <a:r>
              <a:rPr lang="en-US" b="1" dirty="0" smtClean="0"/>
              <a:t> and acts as a competitive antagonist on </a:t>
            </a:r>
            <a:r>
              <a:rPr lang="en-US" b="1" dirty="0" err="1" smtClean="0"/>
              <a:t>aldosterone</a:t>
            </a:r>
            <a:r>
              <a:rPr lang="en-US" b="1" dirty="0" smtClean="0"/>
              <a:t> receptors in distal tubule cells, increasing Na+ and decreasing K+ excretion. </a:t>
            </a:r>
            <a:endParaRPr lang="ar-IQ"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MCQ</a:t>
            </a:r>
            <a:endParaRPr lang="ar-IQ" dirty="0"/>
          </a:p>
        </p:txBody>
      </p:sp>
      <p:sp>
        <p:nvSpPr>
          <p:cNvPr id="3" name="عنصر نائب للمحتوى 2"/>
          <p:cNvSpPr>
            <a:spLocks noGrp="1"/>
          </p:cNvSpPr>
          <p:nvPr>
            <p:ph idx="1"/>
          </p:nvPr>
        </p:nvSpPr>
        <p:spPr>
          <a:xfrm>
            <a:off x="457200" y="1412776"/>
            <a:ext cx="8229600" cy="4968552"/>
          </a:xfrm>
        </p:spPr>
        <p:txBody>
          <a:bodyPr>
            <a:normAutofit lnSpcReduction="10000"/>
          </a:bodyPr>
          <a:lstStyle/>
          <a:p>
            <a:pPr algn="l" rtl="0">
              <a:buNone/>
            </a:pPr>
            <a:r>
              <a:rPr lang="en-US" sz="3600" b="1" dirty="0" smtClean="0"/>
              <a:t>A group of medical students is planning a mountain climbing. Which drug can prevent altitude sickness?</a:t>
            </a:r>
          </a:p>
          <a:p>
            <a:pPr marL="742950" indent="-742950" algn="l" rtl="0">
              <a:buFont typeface="+mj-lt"/>
              <a:buAutoNum type="alphaUcPeriod"/>
            </a:pPr>
            <a:r>
              <a:rPr lang="en-US" sz="3600" b="1" dirty="0" err="1" smtClean="0"/>
              <a:t>Hydrochlorothiazde</a:t>
            </a:r>
            <a:endParaRPr lang="en-US" sz="3600" b="1" dirty="0" smtClean="0"/>
          </a:p>
          <a:p>
            <a:pPr marL="742950" indent="-742950" algn="l" rtl="0">
              <a:buFont typeface="+mj-lt"/>
              <a:buAutoNum type="alphaUcPeriod"/>
            </a:pPr>
            <a:r>
              <a:rPr lang="en-US" sz="3600" b="1" dirty="0" smtClean="0"/>
              <a:t>Atropine</a:t>
            </a:r>
          </a:p>
          <a:p>
            <a:pPr marL="742950" indent="-742950" algn="l" rtl="0">
              <a:buFont typeface="+mj-lt"/>
              <a:buAutoNum type="alphaUcPeriod"/>
            </a:pPr>
            <a:r>
              <a:rPr lang="en-US" sz="3600" b="1" dirty="0" err="1" smtClean="0"/>
              <a:t>Acetazolamide</a:t>
            </a:r>
            <a:endParaRPr lang="en-US" sz="3600" b="1" dirty="0" smtClean="0"/>
          </a:p>
          <a:p>
            <a:pPr marL="742950" indent="-742950" algn="l" rtl="0">
              <a:buFont typeface="+mj-lt"/>
              <a:buAutoNum type="alphaUcPeriod"/>
            </a:pPr>
            <a:r>
              <a:rPr lang="en-US" sz="3600" b="1" dirty="0" err="1" smtClean="0"/>
              <a:t>Furosemide</a:t>
            </a:r>
            <a:endParaRPr lang="en-US" sz="3600" b="1" dirty="0" smtClean="0"/>
          </a:p>
          <a:p>
            <a:pPr marL="742950" indent="-742950" algn="l" rtl="0">
              <a:buNone/>
            </a:pPr>
            <a:r>
              <a:rPr lang="en-US" sz="3600" b="1" u="sng" dirty="0" smtClean="0">
                <a:solidFill>
                  <a:srgbClr val="FF0000"/>
                </a:solidFill>
              </a:rPr>
              <a:t>C</a:t>
            </a:r>
            <a:endParaRPr lang="ar-IQ" sz="3600" b="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MCQ</a:t>
            </a:r>
            <a:endParaRPr lang="ar-IQ" dirty="0"/>
          </a:p>
        </p:txBody>
      </p:sp>
      <p:sp>
        <p:nvSpPr>
          <p:cNvPr id="3" name="عنصر نائب للمحتوى 2"/>
          <p:cNvSpPr>
            <a:spLocks noGrp="1"/>
          </p:cNvSpPr>
          <p:nvPr>
            <p:ph idx="1"/>
          </p:nvPr>
        </p:nvSpPr>
        <p:spPr>
          <a:xfrm>
            <a:off x="251520" y="1268760"/>
            <a:ext cx="8640960" cy="5256584"/>
          </a:xfrm>
        </p:spPr>
        <p:txBody>
          <a:bodyPr>
            <a:normAutofit lnSpcReduction="10000"/>
          </a:bodyPr>
          <a:lstStyle/>
          <a:p>
            <a:pPr algn="l" rtl="0">
              <a:buNone/>
            </a:pPr>
            <a:r>
              <a:rPr lang="en-US" b="1" dirty="0" smtClean="0"/>
              <a:t>Which of the following diuretics would be most useful in the acute treatment of a comatose patient with traumatic brain injury and cerebral edema?</a:t>
            </a:r>
          </a:p>
          <a:p>
            <a:pPr algn="l" rtl="0">
              <a:buNone/>
            </a:pPr>
            <a:r>
              <a:rPr lang="en-US" b="1" dirty="0" smtClean="0"/>
              <a:t>(A) </a:t>
            </a:r>
            <a:r>
              <a:rPr lang="en-US" b="1" dirty="0" err="1" smtClean="0"/>
              <a:t>Acetazolamide</a:t>
            </a:r>
            <a:endParaRPr lang="en-US" b="1" dirty="0" smtClean="0"/>
          </a:p>
          <a:p>
            <a:pPr algn="l" rtl="0">
              <a:buNone/>
            </a:pPr>
            <a:r>
              <a:rPr lang="en-US" b="1" dirty="0" smtClean="0"/>
              <a:t>(B) </a:t>
            </a:r>
            <a:r>
              <a:rPr lang="en-US" b="1" dirty="0" err="1" smtClean="0"/>
              <a:t>Amiloride</a:t>
            </a:r>
            <a:endParaRPr lang="en-US" b="1" dirty="0" smtClean="0"/>
          </a:p>
          <a:p>
            <a:pPr algn="l" rtl="0">
              <a:buNone/>
            </a:pPr>
            <a:r>
              <a:rPr lang="en-US" b="1" dirty="0" smtClean="0"/>
              <a:t>(C) </a:t>
            </a:r>
            <a:r>
              <a:rPr lang="en-US" b="1" dirty="0" err="1" smtClean="0"/>
              <a:t>Chlorthalidone</a:t>
            </a:r>
            <a:endParaRPr lang="en-US" b="1" dirty="0" smtClean="0"/>
          </a:p>
          <a:p>
            <a:pPr algn="l" rtl="0">
              <a:buNone/>
            </a:pPr>
            <a:r>
              <a:rPr lang="en-US" b="1" dirty="0" smtClean="0"/>
              <a:t>(D) </a:t>
            </a:r>
            <a:r>
              <a:rPr lang="en-US" b="1" dirty="0" err="1" smtClean="0"/>
              <a:t>Furosemide</a:t>
            </a:r>
            <a:endParaRPr lang="en-US" b="1" dirty="0" smtClean="0"/>
          </a:p>
          <a:p>
            <a:pPr algn="l" rtl="0">
              <a:buNone/>
            </a:pPr>
            <a:r>
              <a:rPr lang="en-US" b="1" dirty="0" smtClean="0"/>
              <a:t>(E) </a:t>
            </a:r>
            <a:r>
              <a:rPr lang="en-US" b="1" dirty="0" err="1" smtClean="0"/>
              <a:t>Mannitol</a:t>
            </a:r>
            <a:endParaRPr lang="en-US" b="1" dirty="0" smtClean="0"/>
          </a:p>
          <a:p>
            <a:pPr algn="l" rtl="0">
              <a:buNone/>
            </a:pPr>
            <a:r>
              <a:rPr lang="en-US" b="1" u="sng" dirty="0" smtClean="0">
                <a:solidFill>
                  <a:srgbClr val="FF0000"/>
                </a:solidFill>
              </a:rPr>
              <a:t>E</a:t>
            </a:r>
            <a:endParaRPr lang="ar-IQ"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en-US" dirty="0" smtClean="0"/>
              <a:t>MCQ</a:t>
            </a:r>
            <a:endParaRPr lang="ar-IQ" dirty="0"/>
          </a:p>
        </p:txBody>
      </p:sp>
      <p:sp>
        <p:nvSpPr>
          <p:cNvPr id="3" name="عنصر نائب للمحتوى 2"/>
          <p:cNvSpPr>
            <a:spLocks noGrp="1"/>
          </p:cNvSpPr>
          <p:nvPr>
            <p:ph idx="1"/>
          </p:nvPr>
        </p:nvSpPr>
        <p:spPr>
          <a:xfrm>
            <a:off x="457200" y="1196752"/>
            <a:ext cx="8229600" cy="5400600"/>
          </a:xfrm>
        </p:spPr>
        <p:txBody>
          <a:bodyPr>
            <a:normAutofit fontScale="77500" lnSpcReduction="20000"/>
          </a:bodyPr>
          <a:lstStyle/>
          <a:p>
            <a:pPr algn="l" rtl="0">
              <a:buNone/>
            </a:pPr>
            <a:r>
              <a:rPr lang="en-US" sz="3600" b="1" dirty="0" smtClean="0"/>
              <a:t>A 62-year-old man with advanced prostate cancer is admitted to the emergency department with mental </a:t>
            </a:r>
            <a:r>
              <a:rPr lang="en-US" sz="3600" b="1" dirty="0" err="1" smtClean="0"/>
              <a:t>obtundation</a:t>
            </a:r>
            <a:r>
              <a:rPr lang="en-US" sz="3600" b="1" dirty="0" smtClean="0"/>
              <a:t>. An electrolyte panel shows a serum calcium of 16.5 (normal 8.5–10.5 mg/</a:t>
            </a:r>
            <a:r>
              <a:rPr lang="en-US" sz="3600" b="1" dirty="0" err="1" smtClean="0"/>
              <a:t>dL</a:t>
            </a:r>
            <a:r>
              <a:rPr lang="en-US" sz="3600" b="1" dirty="0" smtClean="0"/>
              <a:t>). Which of the following therapies would be most useful in the management of severe </a:t>
            </a:r>
            <a:r>
              <a:rPr lang="en-US" sz="3600" b="1" dirty="0" err="1" smtClean="0"/>
              <a:t>hypercalcemia</a:t>
            </a:r>
            <a:r>
              <a:rPr lang="en-US" sz="3600" b="1" dirty="0" smtClean="0"/>
              <a:t>?</a:t>
            </a:r>
          </a:p>
          <a:p>
            <a:pPr algn="l" rtl="0">
              <a:buNone/>
            </a:pPr>
            <a:r>
              <a:rPr lang="fr-FR" b="1" dirty="0" smtClean="0"/>
              <a:t>(A) </a:t>
            </a:r>
            <a:r>
              <a:rPr lang="fr-FR" sz="4100" b="1" dirty="0" err="1" smtClean="0"/>
              <a:t>Acetazolamide</a:t>
            </a:r>
            <a:r>
              <a:rPr lang="fr-FR" sz="4100" b="1" dirty="0" smtClean="0"/>
              <a:t> plus saline infusion</a:t>
            </a:r>
          </a:p>
          <a:p>
            <a:pPr algn="l" rtl="0">
              <a:buNone/>
            </a:pPr>
            <a:r>
              <a:rPr lang="fr-FR" sz="4100" b="1" dirty="0" smtClean="0"/>
              <a:t>(B) </a:t>
            </a:r>
            <a:r>
              <a:rPr lang="fr-FR" sz="4100" b="1" dirty="0" err="1" smtClean="0"/>
              <a:t>Furosemide</a:t>
            </a:r>
            <a:r>
              <a:rPr lang="fr-FR" sz="4100" b="1" dirty="0" smtClean="0"/>
              <a:t> plus saline infusion</a:t>
            </a:r>
          </a:p>
          <a:p>
            <a:pPr algn="l" rtl="0">
              <a:buNone/>
            </a:pPr>
            <a:r>
              <a:rPr lang="fr-FR" sz="4100" b="1" dirty="0" smtClean="0"/>
              <a:t>(C) </a:t>
            </a:r>
            <a:r>
              <a:rPr lang="fr-FR" sz="4100" b="1" dirty="0" err="1" smtClean="0"/>
              <a:t>Hydrochlorothiazide</a:t>
            </a:r>
            <a:r>
              <a:rPr lang="fr-FR" sz="4100" b="1" dirty="0" smtClean="0"/>
              <a:t> plus saline infusion</a:t>
            </a:r>
          </a:p>
          <a:p>
            <a:pPr algn="l" rtl="0">
              <a:buNone/>
            </a:pPr>
            <a:r>
              <a:rPr lang="fr-FR" sz="4100" b="1" dirty="0" smtClean="0"/>
              <a:t>(D) Mannitol plus saline infusion</a:t>
            </a:r>
          </a:p>
          <a:p>
            <a:pPr algn="l" rtl="0">
              <a:buNone/>
            </a:pPr>
            <a:r>
              <a:rPr lang="en-US" sz="4100" b="1" dirty="0" smtClean="0"/>
              <a:t>(E) </a:t>
            </a:r>
            <a:r>
              <a:rPr lang="en-US" sz="4100" b="1" dirty="0" err="1" smtClean="0"/>
              <a:t>Spironolactone</a:t>
            </a:r>
            <a:r>
              <a:rPr lang="en-US" sz="4100" b="1" dirty="0" smtClean="0"/>
              <a:t> plus saline infusion</a:t>
            </a:r>
          </a:p>
          <a:p>
            <a:pPr algn="l" rtl="0">
              <a:buNone/>
            </a:pPr>
            <a:r>
              <a:rPr lang="en-US" sz="4100" b="1" u="sng" dirty="0" smtClean="0">
                <a:solidFill>
                  <a:srgbClr val="FF0000"/>
                </a:solidFill>
              </a:rPr>
              <a:t>B</a:t>
            </a:r>
            <a:endParaRPr lang="ar-IQ"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MCQ</a:t>
            </a:r>
            <a:endParaRPr lang="ar-IQ" dirty="0"/>
          </a:p>
        </p:txBody>
      </p:sp>
      <p:sp>
        <p:nvSpPr>
          <p:cNvPr id="3" name="عنصر نائب للمحتوى 2"/>
          <p:cNvSpPr>
            <a:spLocks noGrp="1"/>
          </p:cNvSpPr>
          <p:nvPr>
            <p:ph idx="1"/>
          </p:nvPr>
        </p:nvSpPr>
        <p:spPr>
          <a:xfrm>
            <a:off x="457200" y="1340768"/>
            <a:ext cx="8229600" cy="5040560"/>
          </a:xfrm>
        </p:spPr>
        <p:txBody>
          <a:bodyPr>
            <a:normAutofit fontScale="85000" lnSpcReduction="10000"/>
          </a:bodyPr>
          <a:lstStyle/>
          <a:p>
            <a:pPr algn="l" rtl="0">
              <a:buNone/>
            </a:pPr>
            <a:r>
              <a:rPr lang="en-US" sz="3500" b="1" dirty="0" smtClean="0"/>
              <a:t>A 60-year-old patient complains of </a:t>
            </a:r>
            <a:r>
              <a:rPr lang="en-US" sz="3500" b="1" dirty="0" err="1" smtClean="0"/>
              <a:t>paresthesias</a:t>
            </a:r>
            <a:r>
              <a:rPr lang="en-US" sz="3500" b="1" dirty="0" smtClean="0"/>
              <a:t> and occasional nausea associated with one of the drugs she is taking. She is found to have </a:t>
            </a:r>
            <a:r>
              <a:rPr lang="en-US" sz="3500" b="1" dirty="0" err="1" smtClean="0"/>
              <a:t>hyperchloremic</a:t>
            </a:r>
            <a:r>
              <a:rPr lang="en-US" sz="3500" b="1" dirty="0" smtClean="0"/>
              <a:t> metabolic acidosis. She is probably taking</a:t>
            </a:r>
          </a:p>
          <a:p>
            <a:pPr algn="l" rtl="0">
              <a:buNone/>
            </a:pPr>
            <a:r>
              <a:rPr lang="en-US" b="1" dirty="0" smtClean="0"/>
              <a:t>(A) </a:t>
            </a:r>
            <a:r>
              <a:rPr lang="en-US" b="1" dirty="0" err="1" smtClean="0"/>
              <a:t>Acetazolamide</a:t>
            </a:r>
            <a:r>
              <a:rPr lang="en-US" b="1" dirty="0" smtClean="0"/>
              <a:t> for glaucoma</a:t>
            </a:r>
          </a:p>
          <a:p>
            <a:pPr algn="l" rtl="0">
              <a:buNone/>
            </a:pPr>
            <a:r>
              <a:rPr lang="en-US" b="1" dirty="0" smtClean="0"/>
              <a:t>(B) </a:t>
            </a:r>
            <a:r>
              <a:rPr lang="en-US" b="1" dirty="0" err="1" smtClean="0"/>
              <a:t>Amiloride</a:t>
            </a:r>
            <a:r>
              <a:rPr lang="en-US" b="1" dirty="0" smtClean="0"/>
              <a:t> for edema associated with </a:t>
            </a:r>
            <a:r>
              <a:rPr lang="en-US" b="1" dirty="0" err="1" smtClean="0"/>
              <a:t>aldosteronism</a:t>
            </a:r>
            <a:endParaRPr lang="en-US" b="1" dirty="0" smtClean="0"/>
          </a:p>
          <a:p>
            <a:pPr algn="l" rtl="0">
              <a:buNone/>
            </a:pPr>
            <a:r>
              <a:rPr lang="en-US" b="1" dirty="0" smtClean="0"/>
              <a:t>(C) </a:t>
            </a:r>
            <a:r>
              <a:rPr lang="en-US" b="1" dirty="0" err="1" smtClean="0"/>
              <a:t>Furosemide</a:t>
            </a:r>
            <a:r>
              <a:rPr lang="en-US" b="1" dirty="0" smtClean="0"/>
              <a:t> for severe hypertension and HF</a:t>
            </a:r>
          </a:p>
          <a:p>
            <a:pPr algn="l" rtl="0">
              <a:buNone/>
            </a:pPr>
            <a:r>
              <a:rPr lang="en-US" b="1" dirty="0" smtClean="0"/>
              <a:t>(D) Hydrochlorothiazide for hypertension</a:t>
            </a:r>
          </a:p>
          <a:p>
            <a:pPr algn="l" rtl="0">
              <a:buNone/>
            </a:pPr>
            <a:r>
              <a:rPr lang="it-IT" b="1" dirty="0" smtClean="0"/>
              <a:t>(E) Mannitol for cerebral edema</a:t>
            </a:r>
          </a:p>
          <a:p>
            <a:pPr algn="l" rtl="0">
              <a:buNone/>
            </a:pPr>
            <a:r>
              <a:rPr lang="it-IT" b="1" u="sng" dirty="0" smtClean="0">
                <a:solidFill>
                  <a:srgbClr val="FF0000"/>
                </a:solidFill>
              </a:rPr>
              <a:t>A</a:t>
            </a:r>
            <a:endParaRPr lang="ar-IQ"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endParaRPr lang="ar-IQ" dirty="0"/>
          </a:p>
        </p:txBody>
      </p:sp>
      <p:sp>
        <p:nvSpPr>
          <p:cNvPr id="3" name="عنصر نائب للمحتوى 2"/>
          <p:cNvSpPr>
            <a:spLocks noGrp="1"/>
          </p:cNvSpPr>
          <p:nvPr>
            <p:ph idx="1"/>
          </p:nvPr>
        </p:nvSpPr>
        <p:spPr>
          <a:xfrm>
            <a:off x="0" y="0"/>
            <a:ext cx="9144000" cy="6453336"/>
          </a:xfrm>
        </p:spPr>
        <p:txBody>
          <a:bodyPr>
            <a:normAutofit lnSpcReduction="10000"/>
          </a:bodyPr>
          <a:lstStyle/>
          <a:p>
            <a:pPr algn="l" rtl="0">
              <a:buNone/>
            </a:pPr>
            <a:r>
              <a:rPr lang="en-US" sz="4000" b="1" dirty="0" smtClean="0">
                <a:solidFill>
                  <a:srgbClr val="FF0000"/>
                </a:solidFill>
              </a:rPr>
              <a:t>Pharmacokinetics:</a:t>
            </a:r>
            <a:r>
              <a:rPr lang="en-US" sz="4000" b="1" dirty="0" smtClean="0"/>
              <a:t> </a:t>
            </a:r>
          </a:p>
          <a:p>
            <a:pPr algn="l" rtl="0">
              <a:buNone/>
            </a:pPr>
            <a:r>
              <a:rPr lang="en-US" sz="3900" b="1" dirty="0" smtClean="0"/>
              <a:t>Metabolized in liver to active metabolite (</a:t>
            </a:r>
            <a:r>
              <a:rPr lang="en-US" sz="3900" b="1" dirty="0" err="1" smtClean="0"/>
              <a:t>canrenone</a:t>
            </a:r>
            <a:r>
              <a:rPr lang="en-US" sz="3900" b="1" dirty="0" smtClean="0"/>
              <a:t>), which prolongs the diuretic effect to 48h. Onset of action is slow.</a:t>
            </a:r>
          </a:p>
          <a:p>
            <a:pPr algn="l" rtl="0">
              <a:buNone/>
            </a:pPr>
            <a:r>
              <a:rPr lang="en-US" sz="3900" b="1" dirty="0" smtClean="0"/>
              <a:t> </a:t>
            </a:r>
            <a:r>
              <a:rPr lang="en-US" sz="3900" b="1" dirty="0" smtClean="0">
                <a:solidFill>
                  <a:srgbClr val="FF0000"/>
                </a:solidFill>
              </a:rPr>
              <a:t>Eplerenone:</a:t>
            </a:r>
            <a:r>
              <a:rPr lang="en-US" sz="3900" b="1" dirty="0" smtClean="0"/>
              <a:t> aldosterone antagonist has similar action but more selective and less endocrine-related side effects than spironolactone (more on mineralocorticoid receptor, less affinity for glucocorticoid, androgen &amp; progesterone receptors)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normAutofit/>
          </a:bodyPr>
          <a:lstStyle/>
          <a:p>
            <a:r>
              <a:rPr lang="en-US" b="1" dirty="0" smtClean="0">
                <a:solidFill>
                  <a:srgbClr val="FF0000"/>
                </a:solidFill>
              </a:rPr>
              <a:t>Clinical uses</a:t>
            </a:r>
            <a:r>
              <a:rPr lang="en-US" dirty="0" smtClean="0">
                <a:solidFill>
                  <a:srgbClr val="FF0000"/>
                </a:solidFill>
              </a:rPr>
              <a:t> </a:t>
            </a:r>
            <a:endParaRPr lang="ar-IQ" dirty="0">
              <a:solidFill>
                <a:srgbClr val="FF0000"/>
              </a:solidFill>
            </a:endParaRPr>
          </a:p>
        </p:txBody>
      </p:sp>
      <p:sp>
        <p:nvSpPr>
          <p:cNvPr id="3" name="عنصر نائب للمحتوى 2"/>
          <p:cNvSpPr>
            <a:spLocks noGrp="1"/>
          </p:cNvSpPr>
          <p:nvPr>
            <p:ph idx="1"/>
          </p:nvPr>
        </p:nvSpPr>
        <p:spPr>
          <a:xfrm>
            <a:off x="0" y="1052736"/>
            <a:ext cx="9144000" cy="5472608"/>
          </a:xfrm>
        </p:spPr>
        <p:txBody>
          <a:bodyPr>
            <a:normAutofit fontScale="92500" lnSpcReduction="20000"/>
          </a:bodyPr>
          <a:lstStyle/>
          <a:p>
            <a:pPr algn="l" rtl="0">
              <a:buNone/>
            </a:pPr>
            <a:r>
              <a:rPr lang="en-US" b="1" dirty="0" smtClean="0"/>
              <a:t>1</a:t>
            </a:r>
            <a:r>
              <a:rPr lang="en-US" sz="3600" b="1" dirty="0" smtClean="0"/>
              <a:t>. Hypertension with other diuretics. Also in resistant hypertension (3 or more drugs).</a:t>
            </a:r>
          </a:p>
          <a:p>
            <a:pPr algn="l" rtl="0">
              <a:buNone/>
            </a:pPr>
            <a:r>
              <a:rPr lang="en-US" sz="3600" b="1" dirty="0" smtClean="0"/>
              <a:t>2. </a:t>
            </a:r>
            <a:r>
              <a:rPr lang="en-US" sz="3600" b="1" dirty="0" err="1" smtClean="0"/>
              <a:t>Oedema</a:t>
            </a:r>
            <a:r>
              <a:rPr lang="en-US" sz="3600" b="1" dirty="0" smtClean="0"/>
              <a:t> and </a:t>
            </a:r>
            <a:r>
              <a:rPr lang="en-US" sz="3600" b="1" dirty="0" err="1" smtClean="0"/>
              <a:t>ascites</a:t>
            </a:r>
            <a:r>
              <a:rPr lang="en-US" sz="3600" b="1" dirty="0" smtClean="0"/>
              <a:t> due to congestive heart failure, liver cirrhosis and </a:t>
            </a:r>
            <a:r>
              <a:rPr lang="en-US" sz="3600" b="1" dirty="0" err="1" smtClean="0"/>
              <a:t>nephrotic</a:t>
            </a:r>
            <a:r>
              <a:rPr lang="en-US" sz="3600" b="1" dirty="0" smtClean="0"/>
              <a:t> syndrome due to secondary </a:t>
            </a:r>
            <a:r>
              <a:rPr lang="en-US" sz="3600" b="1" dirty="0" err="1" smtClean="0"/>
              <a:t>hyperaldosteronism</a:t>
            </a:r>
            <a:r>
              <a:rPr lang="en-US" sz="3600" b="1" dirty="0" smtClean="0"/>
              <a:t> . </a:t>
            </a:r>
          </a:p>
          <a:p>
            <a:pPr algn="l" rtl="0">
              <a:buNone/>
            </a:pPr>
            <a:r>
              <a:rPr lang="en-US" sz="3600" b="1" dirty="0" smtClean="0"/>
              <a:t>3. </a:t>
            </a:r>
            <a:r>
              <a:rPr lang="en-US" sz="3600" b="1" dirty="0" err="1" smtClean="0"/>
              <a:t>Spironolactone</a:t>
            </a:r>
            <a:r>
              <a:rPr lang="en-US" sz="3600" b="1" dirty="0" smtClean="0"/>
              <a:t> for primary </a:t>
            </a:r>
            <a:r>
              <a:rPr lang="en-US" sz="3600" b="1" dirty="0" err="1" smtClean="0"/>
              <a:t>hyperaldosteronism</a:t>
            </a:r>
            <a:r>
              <a:rPr lang="en-US" sz="3600" b="1" dirty="0" smtClean="0"/>
              <a:t> (Conn’s syndrome)</a:t>
            </a:r>
          </a:p>
          <a:p>
            <a:pPr algn="l" rtl="0">
              <a:buNone/>
            </a:pPr>
            <a:r>
              <a:rPr lang="en-US" sz="3600" b="1" dirty="0" smtClean="0"/>
              <a:t>4. To counteract potassium loss due to </a:t>
            </a:r>
            <a:r>
              <a:rPr lang="en-US" sz="3600" b="1" dirty="0" err="1" smtClean="0"/>
              <a:t>thiazides</a:t>
            </a:r>
            <a:r>
              <a:rPr lang="en-US" sz="3600" b="1" dirty="0" smtClean="0"/>
              <a:t> and loop diuretics. </a:t>
            </a:r>
          </a:p>
          <a:p>
            <a:pPr algn="l" rtl="0">
              <a:buNone/>
            </a:pPr>
            <a:r>
              <a:rPr lang="en-US" sz="3600" b="1" dirty="0" smtClean="0"/>
              <a:t>5. </a:t>
            </a:r>
            <a:r>
              <a:rPr lang="en-US" sz="3600" b="1" dirty="0" err="1" smtClean="0"/>
              <a:t>Hirsutism</a:t>
            </a:r>
            <a:r>
              <a:rPr lang="en-US" sz="3600" b="1" dirty="0" smtClean="0"/>
              <a:t> in female polycystic ovary syndrome due to its </a:t>
            </a:r>
            <a:r>
              <a:rPr lang="en-US" sz="3600" b="1" dirty="0" err="1" smtClean="0"/>
              <a:t>antiandrogen</a:t>
            </a:r>
            <a:r>
              <a:rPr lang="en-US" sz="3600" b="1" dirty="0" smtClean="0"/>
              <a:t> effect </a:t>
            </a:r>
          </a:p>
          <a:p>
            <a:endParaRPr lang="ar-IQ"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solidFill>
                  <a:srgbClr val="FF0000"/>
                </a:solidFill>
              </a:rPr>
              <a:t>Side effects</a:t>
            </a:r>
            <a:r>
              <a:rPr lang="en-US" b="1" dirty="0" smtClean="0"/>
              <a:t> </a:t>
            </a:r>
            <a:endParaRPr lang="ar-IQ" b="1" dirty="0"/>
          </a:p>
        </p:txBody>
      </p:sp>
      <p:sp>
        <p:nvSpPr>
          <p:cNvPr id="3" name="عنصر نائب للمحتوى 2"/>
          <p:cNvSpPr>
            <a:spLocks noGrp="1"/>
          </p:cNvSpPr>
          <p:nvPr>
            <p:ph idx="1"/>
          </p:nvPr>
        </p:nvSpPr>
        <p:spPr>
          <a:xfrm>
            <a:off x="0" y="1268760"/>
            <a:ext cx="9144000" cy="5328592"/>
          </a:xfrm>
        </p:spPr>
        <p:txBody>
          <a:bodyPr>
            <a:normAutofit/>
          </a:bodyPr>
          <a:lstStyle/>
          <a:p>
            <a:pPr algn="l" rtl="0">
              <a:buNone/>
            </a:pPr>
            <a:r>
              <a:rPr lang="en-US" b="1" dirty="0" smtClean="0"/>
              <a:t>1</a:t>
            </a:r>
            <a:r>
              <a:rPr lang="en-US" sz="3600" b="1" dirty="0" smtClean="0"/>
              <a:t>. </a:t>
            </a:r>
            <a:r>
              <a:rPr lang="en-US" sz="3600" b="1" dirty="0" err="1" smtClean="0"/>
              <a:t>Hyperkalemia</a:t>
            </a:r>
            <a:r>
              <a:rPr lang="en-US" sz="3600" b="1" dirty="0" smtClean="0"/>
              <a:t> </a:t>
            </a:r>
          </a:p>
          <a:p>
            <a:pPr algn="l" rtl="0">
              <a:buNone/>
            </a:pPr>
            <a:r>
              <a:rPr lang="pt-BR" sz="3600" b="1" dirty="0" smtClean="0"/>
              <a:t>2. Hormonal imbalance, Gynaecomastia, impotence, menstrual disturbance </a:t>
            </a:r>
          </a:p>
          <a:p>
            <a:pPr algn="l" rtl="0">
              <a:buNone/>
            </a:pPr>
            <a:r>
              <a:rPr lang="en-US" sz="3600" b="1" dirty="0" smtClean="0"/>
              <a:t>3. Gastric upset; increased risk of gastric ulcer </a:t>
            </a:r>
            <a:endParaRPr lang="ar-IQ" sz="3600" b="1" dirty="0" smtClean="0"/>
          </a:p>
          <a:p>
            <a:pPr algn="l" rtl="0">
              <a:buNone/>
            </a:pPr>
            <a:r>
              <a:rPr lang="en-US" sz="3600" b="1" dirty="0" smtClean="0">
                <a:solidFill>
                  <a:srgbClr val="FF0000"/>
                </a:solidFill>
              </a:rPr>
              <a:t>Drug interactions:</a:t>
            </a:r>
          </a:p>
          <a:p>
            <a:pPr algn="l" rtl="0">
              <a:buNone/>
            </a:pPr>
            <a:r>
              <a:rPr lang="en-US" sz="3600" b="1" dirty="0" smtClean="0"/>
              <a:t>Potentiate </a:t>
            </a:r>
            <a:r>
              <a:rPr lang="en-US" sz="3600" b="1" dirty="0" err="1" smtClean="0"/>
              <a:t>hyperkalaemia</a:t>
            </a:r>
            <a:r>
              <a:rPr lang="en-US" sz="3600" b="1" dirty="0" smtClean="0"/>
              <a:t> if given with </a:t>
            </a:r>
            <a:r>
              <a:rPr lang="en-US" sz="3600" b="1" dirty="0" err="1" smtClean="0"/>
              <a:t>angiotensin</a:t>
            </a:r>
            <a:r>
              <a:rPr lang="en-US" sz="3600" b="1" dirty="0" smtClean="0"/>
              <a:t> receptor blockers or </a:t>
            </a:r>
            <a:r>
              <a:rPr lang="en-US" sz="3600" b="1" dirty="0" err="1" smtClean="0"/>
              <a:t>angiotensin</a:t>
            </a:r>
            <a:r>
              <a:rPr lang="en-US" sz="3600" b="1" dirty="0" smtClean="0"/>
              <a:t> converting enzyme inhibitors. </a:t>
            </a:r>
            <a:endParaRPr lang="ar-IQ"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err="1" smtClean="0">
                <a:solidFill>
                  <a:srgbClr val="FF0000"/>
                </a:solidFill>
              </a:rPr>
              <a:t>Amiloride</a:t>
            </a:r>
            <a:r>
              <a:rPr lang="en-US" b="1" dirty="0" smtClean="0">
                <a:solidFill>
                  <a:srgbClr val="FF0000"/>
                </a:solidFill>
              </a:rPr>
              <a:t> and </a:t>
            </a:r>
            <a:r>
              <a:rPr lang="en-US" b="1" dirty="0" err="1" smtClean="0">
                <a:solidFill>
                  <a:srgbClr val="FF0000"/>
                </a:solidFill>
              </a:rPr>
              <a:t>triamterene</a:t>
            </a:r>
            <a:r>
              <a:rPr lang="en-US" b="1" dirty="0" smtClean="0">
                <a:solidFill>
                  <a:srgbClr val="FF0000"/>
                </a:solidFill>
              </a:rPr>
              <a:t> </a:t>
            </a:r>
            <a:endParaRPr lang="ar-IQ" b="1" dirty="0"/>
          </a:p>
        </p:txBody>
      </p:sp>
      <p:sp>
        <p:nvSpPr>
          <p:cNvPr id="3" name="عنصر نائب للمحتوى 2"/>
          <p:cNvSpPr>
            <a:spLocks noGrp="1"/>
          </p:cNvSpPr>
          <p:nvPr>
            <p:ph idx="1"/>
          </p:nvPr>
        </p:nvSpPr>
        <p:spPr>
          <a:xfrm>
            <a:off x="0" y="1268760"/>
            <a:ext cx="9144000" cy="5256584"/>
          </a:xfrm>
        </p:spPr>
        <p:txBody>
          <a:bodyPr>
            <a:normAutofit/>
          </a:bodyPr>
          <a:lstStyle/>
          <a:p>
            <a:pPr algn="l" rtl="0">
              <a:buNone/>
            </a:pPr>
            <a:r>
              <a:rPr lang="en-US" sz="3600" b="1" dirty="0" smtClean="0"/>
              <a:t>Inhibit Na+ </a:t>
            </a:r>
            <a:r>
              <a:rPr lang="en-US" sz="3600" b="1" dirty="0" err="1" smtClean="0"/>
              <a:t>reabsorption</a:t>
            </a:r>
            <a:r>
              <a:rPr lang="en-US" sz="3600" b="1" dirty="0" smtClean="0"/>
              <a:t> by blocking renal epithelial Na+ channels in </a:t>
            </a:r>
            <a:r>
              <a:rPr lang="en-US" sz="3600" b="1" dirty="0" smtClean="0">
                <a:solidFill>
                  <a:srgbClr val="FF0000"/>
                </a:solidFill>
              </a:rPr>
              <a:t>distal tubule and collecting duct</a:t>
            </a:r>
            <a:r>
              <a:rPr lang="en-US" sz="3600" b="1" dirty="0" smtClean="0"/>
              <a:t>. Have no </a:t>
            </a:r>
            <a:r>
              <a:rPr lang="en-US" sz="3600" b="1" dirty="0" err="1" smtClean="0"/>
              <a:t>aldosterone</a:t>
            </a:r>
            <a:r>
              <a:rPr lang="en-US" sz="3600" b="1" dirty="0" smtClean="0"/>
              <a:t> </a:t>
            </a:r>
            <a:r>
              <a:rPr lang="en-US" sz="3600" b="1" dirty="0" err="1" smtClean="0"/>
              <a:t>antagonisim</a:t>
            </a:r>
            <a:endParaRPr lang="en-US" sz="3600" b="1" dirty="0" smtClean="0"/>
          </a:p>
          <a:p>
            <a:pPr algn="l" rtl="0">
              <a:buNone/>
            </a:pPr>
            <a:r>
              <a:rPr lang="en-US" sz="3600" b="1" dirty="0" smtClean="0">
                <a:solidFill>
                  <a:srgbClr val="FF0000"/>
                </a:solidFill>
              </a:rPr>
              <a:t>Uses:</a:t>
            </a:r>
            <a:r>
              <a:rPr lang="en-US" sz="3600" b="1" dirty="0" smtClean="0"/>
              <a:t> with loop or </a:t>
            </a:r>
            <a:r>
              <a:rPr lang="en-US" sz="3600" b="1" dirty="0" err="1" smtClean="0"/>
              <a:t>thiazide</a:t>
            </a:r>
            <a:r>
              <a:rPr lang="en-US" sz="3600" b="1" dirty="0" smtClean="0"/>
              <a:t> diuretics to counteract </a:t>
            </a:r>
            <a:r>
              <a:rPr lang="en-US" sz="3600" b="1" dirty="0" err="1" smtClean="0"/>
              <a:t>hypokalaemia</a:t>
            </a:r>
            <a:r>
              <a:rPr lang="en-US" sz="3600" b="1" dirty="0" smtClean="0"/>
              <a:t> . </a:t>
            </a:r>
          </a:p>
          <a:p>
            <a:pPr algn="l" rtl="0">
              <a:buNone/>
            </a:pPr>
            <a:r>
              <a:rPr lang="en-US" sz="3600" b="1" dirty="0" smtClean="0">
                <a:solidFill>
                  <a:srgbClr val="FF0000"/>
                </a:solidFill>
              </a:rPr>
              <a:t>Side effects: </a:t>
            </a:r>
          </a:p>
          <a:p>
            <a:pPr algn="l" rtl="0">
              <a:buNone/>
            </a:pPr>
            <a:r>
              <a:rPr lang="en-US" sz="3600" b="1" dirty="0" err="1" smtClean="0"/>
              <a:t>Hyperkalaemia</a:t>
            </a:r>
            <a:r>
              <a:rPr lang="en-US" sz="3600"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712968" cy="1143000"/>
          </a:xfrm>
        </p:spPr>
        <p:txBody>
          <a:bodyPr>
            <a:normAutofit fontScale="90000"/>
          </a:bodyPr>
          <a:lstStyle/>
          <a:p>
            <a:r>
              <a:rPr lang="en-US" b="1" dirty="0" smtClean="0">
                <a:solidFill>
                  <a:srgbClr val="FF0000"/>
                </a:solidFill>
              </a:rPr>
              <a:t>PROXIMAL CONVOLUTED TUBULE (PCT)</a:t>
            </a:r>
            <a:endParaRPr lang="ar-IQ" dirty="0">
              <a:solidFill>
                <a:srgbClr val="FF0000"/>
              </a:solidFill>
            </a:endParaRPr>
          </a:p>
        </p:txBody>
      </p:sp>
      <p:sp>
        <p:nvSpPr>
          <p:cNvPr id="3" name="عنصر نائب للمحتوى 2"/>
          <p:cNvSpPr>
            <a:spLocks noGrp="1"/>
          </p:cNvSpPr>
          <p:nvPr>
            <p:ph idx="1"/>
          </p:nvPr>
        </p:nvSpPr>
        <p:spPr>
          <a:xfrm>
            <a:off x="251520" y="1268760"/>
            <a:ext cx="8640960" cy="5184576"/>
          </a:xfrm>
        </p:spPr>
        <p:txBody>
          <a:bodyPr>
            <a:normAutofit fontScale="92500" lnSpcReduction="20000"/>
          </a:bodyPr>
          <a:lstStyle/>
          <a:p>
            <a:pPr algn="l" rtl="0"/>
            <a:r>
              <a:rPr lang="en-US" b="1" dirty="0" smtClean="0"/>
              <a:t>This segment carries out </a:t>
            </a:r>
            <a:r>
              <a:rPr lang="en-US" b="1" dirty="0" err="1" smtClean="0"/>
              <a:t>isoismotic</a:t>
            </a:r>
            <a:r>
              <a:rPr lang="en-US" b="1" dirty="0" smtClean="0"/>
              <a:t> reabsorption of amino acids, glucose, and numerous ions. It is the major site for sodium chloride and sodium bicarbonate </a:t>
            </a:r>
            <a:r>
              <a:rPr lang="en-US" b="1" dirty="0" err="1" smtClean="0"/>
              <a:t>reabsorption</a:t>
            </a:r>
            <a:r>
              <a:rPr lang="en-US" b="1" dirty="0" smtClean="0"/>
              <a:t>. The proximal tubule is responsible for 60–70% of the total </a:t>
            </a:r>
            <a:r>
              <a:rPr lang="en-US" b="1" dirty="0" err="1" smtClean="0"/>
              <a:t>reabsorption</a:t>
            </a:r>
            <a:r>
              <a:rPr lang="en-US" b="1" dirty="0" smtClean="0"/>
              <a:t> of sodium.</a:t>
            </a:r>
          </a:p>
          <a:p>
            <a:pPr algn="l" rtl="0"/>
            <a:r>
              <a:rPr lang="en-US" b="1" dirty="0" smtClean="0"/>
              <a:t>No currently available drug directly acts on </a:t>
            </a:r>
            <a:r>
              <a:rPr lang="en-US" b="1" dirty="0" err="1" smtClean="0"/>
              <a:t>NaCl</a:t>
            </a:r>
            <a:r>
              <a:rPr lang="en-US" b="1" dirty="0" smtClean="0"/>
              <a:t> </a:t>
            </a:r>
            <a:r>
              <a:rPr lang="en-US" b="1" dirty="0" err="1" smtClean="0"/>
              <a:t>reabsorption</a:t>
            </a:r>
            <a:r>
              <a:rPr lang="en-US" b="1" dirty="0" smtClean="0"/>
              <a:t> in the PCT</a:t>
            </a:r>
            <a:r>
              <a:rPr lang="en-US" dirty="0" smtClean="0"/>
              <a:t>.</a:t>
            </a:r>
          </a:p>
          <a:p>
            <a:pPr algn="l" rtl="0"/>
            <a:r>
              <a:rPr lang="en-US" sz="3500" b="1" dirty="0" smtClean="0"/>
              <a:t>Carbonic </a:t>
            </a:r>
            <a:r>
              <a:rPr lang="en-US" sz="3500" b="1" dirty="0" err="1" smtClean="0"/>
              <a:t>anhydrase</a:t>
            </a:r>
            <a:r>
              <a:rPr lang="en-US" sz="3500" b="1" dirty="0" smtClean="0"/>
              <a:t> is also found in other tissues and plays an important role in the secretion of cerebrospinal fluid and aqueous humor. </a:t>
            </a:r>
            <a:r>
              <a:rPr lang="en-US" sz="3500" b="1" dirty="0" err="1" smtClean="0"/>
              <a:t>Acetazolamide</a:t>
            </a:r>
            <a:r>
              <a:rPr lang="en-US" sz="3500" b="1" dirty="0" smtClean="0"/>
              <a:t> inhibits carbonic </a:t>
            </a:r>
            <a:r>
              <a:rPr lang="en-US" sz="3500" b="1" dirty="0" err="1" smtClean="0"/>
              <a:t>anhydrase</a:t>
            </a:r>
            <a:r>
              <a:rPr lang="en-US" sz="3500" b="1" dirty="0" smtClean="0"/>
              <a:t> in all tissues of the body.</a:t>
            </a:r>
            <a:endParaRPr lang="ar-IQ" sz="35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52736"/>
          </a:xfrm>
        </p:spPr>
        <p:txBody>
          <a:bodyPr>
            <a:normAutofit fontScale="90000"/>
          </a:bodyPr>
          <a:lstStyle/>
          <a:p>
            <a:r>
              <a:rPr lang="en-US" b="1" dirty="0" smtClean="0">
                <a:solidFill>
                  <a:srgbClr val="FF0000"/>
                </a:solidFill>
              </a:rPr>
              <a:t>4. Carbonic </a:t>
            </a:r>
            <a:r>
              <a:rPr lang="en-US" b="1" dirty="0" err="1" smtClean="0">
                <a:solidFill>
                  <a:srgbClr val="FF0000"/>
                </a:solidFill>
              </a:rPr>
              <a:t>anhydrase</a:t>
            </a:r>
            <a:r>
              <a:rPr lang="en-US" b="1" dirty="0" smtClean="0">
                <a:solidFill>
                  <a:srgbClr val="FF0000"/>
                </a:solidFill>
              </a:rPr>
              <a:t> inhibitors (CAI): </a:t>
            </a:r>
            <a:r>
              <a:rPr lang="en-US" b="1" dirty="0" err="1" smtClean="0">
                <a:solidFill>
                  <a:srgbClr val="FF0000"/>
                </a:solidFill>
              </a:rPr>
              <a:t>Acetazolamide</a:t>
            </a:r>
            <a:r>
              <a:rPr lang="en-US" b="1" dirty="0" smtClean="0">
                <a:solidFill>
                  <a:srgbClr val="FF0000"/>
                </a:solidFill>
              </a:rPr>
              <a:t> </a:t>
            </a:r>
            <a:endParaRPr lang="ar-IQ" dirty="0"/>
          </a:p>
        </p:txBody>
      </p:sp>
      <p:sp>
        <p:nvSpPr>
          <p:cNvPr id="3" name="عنصر نائب للمحتوى 2"/>
          <p:cNvSpPr>
            <a:spLocks noGrp="1"/>
          </p:cNvSpPr>
          <p:nvPr>
            <p:ph idx="1"/>
          </p:nvPr>
        </p:nvSpPr>
        <p:spPr>
          <a:xfrm>
            <a:off x="0" y="1124744"/>
            <a:ext cx="9144000" cy="5472608"/>
          </a:xfrm>
        </p:spPr>
        <p:txBody>
          <a:bodyPr>
            <a:normAutofit fontScale="85000" lnSpcReduction="20000"/>
          </a:bodyPr>
          <a:lstStyle/>
          <a:p>
            <a:pPr algn="l" rtl="0"/>
            <a:r>
              <a:rPr lang="en-US" b="1" dirty="0" smtClean="0">
                <a:solidFill>
                  <a:srgbClr val="FF0000"/>
                </a:solidFill>
              </a:rPr>
              <a:t>Mechanism of action:</a:t>
            </a:r>
            <a:r>
              <a:rPr lang="en-US" b="1" dirty="0" smtClean="0"/>
              <a:t> </a:t>
            </a:r>
            <a:r>
              <a:rPr lang="en-US" sz="3300" b="1" dirty="0" smtClean="0"/>
              <a:t>Bicarbonate itself is poorly reabsorbed through the luminal membrane, but conversion of bicarbonate to carbon dioxide via carbonic acid permits rapid </a:t>
            </a:r>
            <a:r>
              <a:rPr lang="en-US" sz="3300" b="1" dirty="0" err="1" smtClean="0"/>
              <a:t>reabsorption</a:t>
            </a:r>
            <a:r>
              <a:rPr lang="en-US" sz="3300" b="1" dirty="0" smtClean="0"/>
              <a:t> of the carbon dioxide. Bicarbonate can then be regenerated from carbon dioxide within the tubular cell</a:t>
            </a:r>
          </a:p>
          <a:p>
            <a:pPr algn="l" rtl="0">
              <a:buNone/>
            </a:pPr>
            <a:r>
              <a:rPr lang="en-US" b="1" dirty="0" err="1" smtClean="0"/>
              <a:t>Acetazolamide</a:t>
            </a:r>
            <a:r>
              <a:rPr lang="en-US" b="1" dirty="0" smtClean="0"/>
              <a:t> inhibit Carbonic </a:t>
            </a:r>
            <a:r>
              <a:rPr lang="en-US" b="1" dirty="0" err="1" smtClean="0"/>
              <a:t>anhydrase</a:t>
            </a:r>
            <a:r>
              <a:rPr lang="en-US" b="1" dirty="0" smtClean="0"/>
              <a:t> enzyme in cells of renal proximal tubule. Thus inhibiting the formation of hydrogen and bicarbonate ions from CO2 and water, and increasing excretion of bicarbonate, sodium and water. This results in alkaline </a:t>
            </a:r>
            <a:r>
              <a:rPr lang="en-US" b="1" dirty="0" err="1" smtClean="0"/>
              <a:t>diuresis</a:t>
            </a:r>
            <a:r>
              <a:rPr lang="en-US" b="1" dirty="0" smtClean="0"/>
              <a:t>. </a:t>
            </a:r>
          </a:p>
          <a:p>
            <a:pPr algn="l" rtl="0">
              <a:buNone/>
            </a:pPr>
            <a:r>
              <a:rPr lang="en-US" b="1" dirty="0" smtClean="0"/>
              <a:t>Diuretic effect is weak and lost following several days, because of depletion of the body HCO3 - therefore they are not used as diuretics. </a:t>
            </a:r>
            <a:endParaRPr lang="ar-IQ"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rPr>
              <a:t>Clinical uses</a:t>
            </a:r>
            <a:endParaRPr lang="ar-IQ" b="1" dirty="0">
              <a:solidFill>
                <a:srgbClr val="FF0000"/>
              </a:solidFill>
            </a:endParaRPr>
          </a:p>
        </p:txBody>
      </p:sp>
      <p:sp>
        <p:nvSpPr>
          <p:cNvPr id="3" name="عنصر نائب للمحتوى 2"/>
          <p:cNvSpPr>
            <a:spLocks noGrp="1"/>
          </p:cNvSpPr>
          <p:nvPr>
            <p:ph idx="1"/>
          </p:nvPr>
        </p:nvSpPr>
        <p:spPr>
          <a:xfrm>
            <a:off x="0" y="1600200"/>
            <a:ext cx="9144000" cy="4997152"/>
          </a:xfrm>
        </p:spPr>
        <p:txBody>
          <a:bodyPr>
            <a:normAutofit/>
          </a:bodyPr>
          <a:lstStyle/>
          <a:p>
            <a:pPr algn="l" rtl="0">
              <a:buNone/>
            </a:pPr>
            <a:r>
              <a:rPr lang="en-US" sz="3600" b="1" dirty="0" smtClean="0"/>
              <a:t>Orally for:</a:t>
            </a:r>
          </a:p>
          <a:p>
            <a:pPr algn="l" rtl="0">
              <a:buNone/>
            </a:pPr>
            <a:r>
              <a:rPr lang="en-US" sz="3600" b="1" dirty="0" smtClean="0"/>
              <a:t>1. Treatment of chronic glaucoma ( inhibition of carbonic </a:t>
            </a:r>
            <a:r>
              <a:rPr lang="en-US" sz="3600" b="1" dirty="0" err="1" smtClean="0"/>
              <a:t>anhydrase</a:t>
            </a:r>
            <a:r>
              <a:rPr lang="en-US" sz="3600" b="1" dirty="0" smtClean="0"/>
              <a:t> in </a:t>
            </a:r>
            <a:r>
              <a:rPr lang="en-US" sz="3600" b="1" dirty="0" err="1" smtClean="0"/>
              <a:t>ciliary</a:t>
            </a:r>
            <a:r>
              <a:rPr lang="en-US" sz="3600" b="1" dirty="0" smtClean="0"/>
              <a:t> body reduces formation of aqueous humor) </a:t>
            </a:r>
          </a:p>
          <a:p>
            <a:pPr algn="l" rtl="0">
              <a:buNone/>
            </a:pPr>
            <a:r>
              <a:rPr lang="en-US" sz="3600" b="1" dirty="0" smtClean="0"/>
              <a:t>2. prevention of mountain sickness</a:t>
            </a:r>
          </a:p>
          <a:p>
            <a:pPr algn="l" rtl="0">
              <a:buNone/>
            </a:pPr>
            <a:r>
              <a:rPr lang="en-US" sz="3600" b="1" dirty="0" smtClean="0"/>
              <a:t>3. Metabolic alkalosis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TotalTime>
  <Words>1167</Words>
  <Application>Microsoft Office PowerPoint</Application>
  <PresentationFormat>On-screen Show (4:3)</PresentationFormat>
  <Paragraphs>138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سمة Office</vt:lpstr>
      <vt:lpstr>Sites of diuretic drugs action</vt:lpstr>
      <vt:lpstr> 3. Potassium-sparing diuretics  </vt:lpstr>
      <vt:lpstr>PowerPoint Presentation</vt:lpstr>
      <vt:lpstr>Clinical uses </vt:lpstr>
      <vt:lpstr>Side effects </vt:lpstr>
      <vt:lpstr>Amiloride and triamterene </vt:lpstr>
      <vt:lpstr>PROXIMAL CONVOLUTED TUBULE (PCT)</vt:lpstr>
      <vt:lpstr>4. Carbonic anhydrase inhibitors (CAI): Acetazolamide </vt:lpstr>
      <vt:lpstr>Clinical uses</vt:lpstr>
      <vt:lpstr>Side effects </vt:lpstr>
      <vt:lpstr> 5. Osmotic diuretics: Mannitol  </vt:lpstr>
      <vt:lpstr>Clinical uses</vt:lpstr>
      <vt:lpstr>MCQ</vt:lpstr>
      <vt:lpstr>MCQ</vt:lpstr>
      <vt:lpstr>MCQ</vt:lpstr>
      <vt:lpstr>MCQ</vt:lpstr>
      <vt:lpstr>MCQ</vt:lpstr>
      <vt:lpstr>MCQ</vt:lpstr>
      <vt:lpstr>MCQ</vt:lpstr>
      <vt:lpstr>MCQ</vt:lpstr>
      <vt:lpstr>MCQ</vt:lpstr>
      <vt:lpstr>MCQ</vt:lpstr>
      <vt:lpstr>MCQ</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Maher</dc:creator>
  <cp:lastModifiedBy>AL-NABAA</cp:lastModifiedBy>
  <cp:revision>100</cp:revision>
  <dcterms:created xsi:type="dcterms:W3CDTF">2019-02-21T21:49:31Z</dcterms:created>
  <dcterms:modified xsi:type="dcterms:W3CDTF">2023-10-19T17:18:23Z</dcterms:modified>
</cp:coreProperties>
</file>